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34"/>
  </p:notesMasterIdLst>
  <p:sldIdLst>
    <p:sldId id="256" r:id="rId2"/>
    <p:sldId id="288" r:id="rId3"/>
    <p:sldId id="289" r:id="rId4"/>
    <p:sldId id="290" r:id="rId5"/>
    <p:sldId id="291" r:id="rId6"/>
    <p:sldId id="292" r:id="rId7"/>
    <p:sldId id="293" r:id="rId8"/>
    <p:sldId id="266" r:id="rId9"/>
    <p:sldId id="267" r:id="rId10"/>
    <p:sldId id="259" r:id="rId11"/>
    <p:sldId id="260" r:id="rId12"/>
    <p:sldId id="269" r:id="rId13"/>
    <p:sldId id="270" r:id="rId14"/>
    <p:sldId id="262" r:id="rId15"/>
    <p:sldId id="272" r:id="rId16"/>
    <p:sldId id="271" r:id="rId17"/>
    <p:sldId id="273" r:id="rId18"/>
    <p:sldId id="263" r:id="rId19"/>
    <p:sldId id="274" r:id="rId20"/>
    <p:sldId id="275" r:id="rId21"/>
    <p:sldId id="277" r:id="rId22"/>
    <p:sldId id="276" r:id="rId23"/>
    <p:sldId id="264" r:id="rId24"/>
    <p:sldId id="278" r:id="rId25"/>
    <p:sldId id="265" r:id="rId26"/>
    <p:sldId id="279" r:id="rId27"/>
    <p:sldId id="281" r:id="rId28"/>
    <p:sldId id="287" r:id="rId29"/>
    <p:sldId id="285" r:id="rId30"/>
    <p:sldId id="282"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77"/>
    <p:restoredTop sz="94648"/>
  </p:normalViewPr>
  <p:slideViewPr>
    <p:cSldViewPr snapToGrid="0" snapToObjects="1">
      <p:cViewPr>
        <p:scale>
          <a:sx n="100" d="100"/>
          <a:sy n="100" d="100"/>
        </p:scale>
        <p:origin x="1992" y="17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ED46-B1DB-BF4A-860A-39B9CE5FB603}" type="datetimeFigureOut">
              <a:rPr lang="en-US" smtClean="0"/>
              <a:t>7/8/17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C875-9C01-EA48-BC0D-B95A6BF26ABD}" type="slidenum">
              <a:rPr lang="en-US" smtClean="0"/>
              <a:t>‹#›</a:t>
            </a:fld>
            <a:endParaRPr lang="en-US"/>
          </a:p>
        </p:txBody>
      </p:sp>
    </p:spTree>
    <p:extLst>
      <p:ext uri="{BB962C8B-B14F-4D97-AF65-F5344CB8AC3E}">
        <p14:creationId xmlns:p14="http://schemas.microsoft.com/office/powerpoint/2010/main" val="1306224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7/8/17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7/8/17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ML-Classification</a:t>
            </a:r>
            <a:endParaRPr lang="en-US" sz="4800" dirty="0"/>
          </a:p>
        </p:txBody>
      </p:sp>
      <p:sp>
        <p:nvSpPr>
          <p:cNvPr id="3" name="Subtitle 2"/>
          <p:cNvSpPr>
            <a:spLocks noGrp="1"/>
          </p:cNvSpPr>
          <p:nvPr>
            <p:ph type="subTitle" idx="1"/>
          </p:nvPr>
        </p:nvSpPr>
        <p:spPr/>
        <p:txBody>
          <a:bodyPr/>
          <a:lstStyle/>
          <a:p>
            <a:r>
              <a:rPr lang="en-US" sz="3200" b="1" dirty="0" smtClean="0">
                <a:solidFill>
                  <a:srgbClr val="FF0000"/>
                </a:solidFill>
              </a:rPr>
              <a:t>DSLA Course</a:t>
            </a:r>
          </a:p>
          <a:p>
            <a:r>
              <a:rPr lang="en-US" dirty="0" smtClean="0"/>
              <a:t>Rohit Padebettu</a:t>
            </a:r>
            <a:endParaRPr lang="en-US" dirty="0"/>
          </a:p>
        </p:txBody>
      </p:sp>
    </p:spTree>
    <p:extLst>
      <p:ext uri="{BB962C8B-B14F-4D97-AF65-F5344CB8AC3E}">
        <p14:creationId xmlns:p14="http://schemas.microsoft.com/office/powerpoint/2010/main" val="471218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2554225" y="2375535"/>
            <a:ext cx="1146630" cy="1124147"/>
          </a:xfrm>
          <a:prstGeom prst="rect">
            <a:avLst/>
          </a:prstGeom>
        </p:spPr>
      </p:pic>
      <p:pic>
        <p:nvPicPr>
          <p:cNvPr id="9" name="Picture 8"/>
          <p:cNvPicPr>
            <a:picLocks noChangeAspect="1"/>
          </p:cNvPicPr>
          <p:nvPr/>
        </p:nvPicPr>
        <p:blipFill>
          <a:blip r:embed="rId4"/>
          <a:stretch>
            <a:fillRect/>
          </a:stretch>
        </p:blipFill>
        <p:spPr>
          <a:xfrm>
            <a:off x="2693247" y="3480099"/>
            <a:ext cx="887704" cy="894429"/>
          </a:xfrm>
          <a:prstGeom prst="rect">
            <a:avLst/>
          </a:prstGeom>
        </p:spPr>
      </p:pic>
      <p:pic>
        <p:nvPicPr>
          <p:cNvPr id="10" name="Picture 9"/>
          <p:cNvPicPr>
            <a:picLocks noChangeAspect="1"/>
          </p:cNvPicPr>
          <p:nvPr/>
        </p:nvPicPr>
        <p:blipFill>
          <a:blip r:embed="rId5"/>
          <a:stretch>
            <a:fillRect/>
          </a:stretch>
        </p:blipFill>
        <p:spPr>
          <a:xfrm>
            <a:off x="2580352" y="4377661"/>
            <a:ext cx="1103502" cy="649119"/>
          </a:xfrm>
          <a:prstGeom prst="rect">
            <a:avLst/>
          </a:prstGeom>
        </p:spPr>
      </p:pic>
      <p:pic>
        <p:nvPicPr>
          <p:cNvPr id="11" name="Picture 10"/>
          <p:cNvPicPr>
            <a:picLocks noChangeAspect="1"/>
          </p:cNvPicPr>
          <p:nvPr/>
        </p:nvPicPr>
        <p:blipFill>
          <a:blip r:embed="rId6"/>
          <a:stretch>
            <a:fillRect/>
          </a:stretch>
        </p:blipFill>
        <p:spPr>
          <a:xfrm>
            <a:off x="2580352" y="5143586"/>
            <a:ext cx="1220008" cy="696376"/>
          </a:xfrm>
          <a:prstGeom prst="rect">
            <a:avLst/>
          </a:prstGeom>
        </p:spPr>
      </p:pic>
      <p:sp>
        <p:nvSpPr>
          <p:cNvPr id="12" name="Right Brace 11"/>
          <p:cNvSpPr/>
          <p:nvPr/>
        </p:nvSpPr>
        <p:spPr>
          <a:xfrm rot="16200000">
            <a:off x="2937040" y="1824847"/>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2387359" y="1718808"/>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14" name="Rectangle 13"/>
          <p:cNvSpPr/>
          <p:nvPr/>
        </p:nvSpPr>
        <p:spPr>
          <a:xfrm>
            <a:off x="4561246" y="3005031"/>
            <a:ext cx="1262655" cy="1915198"/>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97430" y="3777656"/>
            <a:ext cx="895097" cy="523220"/>
          </a:xfrm>
          <a:prstGeom prst="rect">
            <a:avLst/>
          </a:prstGeom>
          <a:noFill/>
        </p:spPr>
        <p:txBody>
          <a:bodyPr wrap="none" rtlCol="0">
            <a:spAutoFit/>
          </a:bodyPr>
          <a:lstStyle/>
          <a:p>
            <a:r>
              <a:rPr lang="en-US" sz="2800" dirty="0" smtClean="0"/>
              <a:t>Data</a:t>
            </a:r>
            <a:endParaRPr lang="en-US" sz="2800" dirty="0"/>
          </a:p>
        </p:txBody>
      </p:sp>
      <p:cxnSp>
        <p:nvCxnSpPr>
          <p:cNvPr id="16" name="Straight Connector 15"/>
          <p:cNvCxnSpPr/>
          <p:nvPr/>
        </p:nvCxnSpPr>
        <p:spPr>
          <a:xfrm flipV="1">
            <a:off x="1570395" y="2557760"/>
            <a:ext cx="1070311" cy="7569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70395" y="4920229"/>
            <a:ext cx="928762" cy="48351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763300" y="2762688"/>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24" name="TextBox 23"/>
          <p:cNvSpPr txBox="1"/>
          <p:nvPr/>
        </p:nvSpPr>
        <p:spPr>
          <a:xfrm>
            <a:off x="3810853" y="360357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25" name="TextBox 24"/>
          <p:cNvSpPr txBox="1"/>
          <p:nvPr/>
        </p:nvSpPr>
        <p:spPr>
          <a:xfrm>
            <a:off x="3817574" y="4368449"/>
            <a:ext cx="740933" cy="369332"/>
          </a:xfrm>
          <a:prstGeom prst="rect">
            <a:avLst/>
          </a:prstGeom>
          <a:noFill/>
        </p:spPr>
        <p:txBody>
          <a:bodyPr wrap="none" rtlCol="0">
            <a:spAutoFit/>
          </a:bodyPr>
          <a:lstStyle/>
          <a:p>
            <a:r>
              <a:rPr lang="en-US" dirty="0" smtClean="0"/>
              <a:t>label</a:t>
            </a:r>
            <a:r>
              <a:rPr lang="en-US" baseline="-25000" dirty="0"/>
              <a:t>4</a:t>
            </a:r>
          </a:p>
        </p:txBody>
      </p:sp>
      <p:sp>
        <p:nvSpPr>
          <p:cNvPr id="26" name="TextBox 25"/>
          <p:cNvSpPr txBox="1"/>
          <p:nvPr/>
        </p:nvSpPr>
        <p:spPr>
          <a:xfrm>
            <a:off x="3810854" y="5243608"/>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27" name="Right Brace 26"/>
          <p:cNvSpPr/>
          <p:nvPr/>
        </p:nvSpPr>
        <p:spPr>
          <a:xfrm>
            <a:off x="5754421" y="2210881"/>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352015" y="3637847"/>
            <a:ext cx="1681115" cy="646331"/>
          </a:xfrm>
          <a:prstGeom prst="rect">
            <a:avLst/>
          </a:prstGeom>
          <a:noFill/>
        </p:spPr>
        <p:txBody>
          <a:bodyPr wrap="square" rtlCol="0">
            <a:spAutoFit/>
          </a:bodyPr>
          <a:lstStyle/>
          <a:p>
            <a:pPr algn="ctr"/>
            <a:r>
              <a:rPr lang="en-US" dirty="0" smtClean="0"/>
              <a:t>Labeled</a:t>
            </a:r>
          </a:p>
          <a:p>
            <a:pPr algn="ctr"/>
            <a:r>
              <a:rPr lang="en-US" dirty="0" smtClean="0"/>
              <a:t>Examples</a:t>
            </a:r>
            <a:endParaRPr lang="en-US" dirty="0"/>
          </a:p>
        </p:txBody>
      </p:sp>
      <p:sp>
        <p:nvSpPr>
          <p:cNvPr id="29" name="Oval 28"/>
          <p:cNvSpPr/>
          <p:nvPr/>
        </p:nvSpPr>
        <p:spPr>
          <a:xfrm>
            <a:off x="7315375" y="3346673"/>
            <a:ext cx="1518033" cy="1354666"/>
          </a:xfrm>
          <a:prstGeom prst="ellipse">
            <a:avLst/>
          </a:prstGeom>
          <a:solidFill>
            <a:schemeClr val="accent2">
              <a:lumMod val="20000"/>
              <a:lumOff val="80000"/>
            </a:scheme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Box 29"/>
          <p:cNvSpPr txBox="1"/>
          <p:nvPr/>
        </p:nvSpPr>
        <p:spPr>
          <a:xfrm>
            <a:off x="7585314" y="3742072"/>
            <a:ext cx="995785" cy="461665"/>
          </a:xfrm>
          <a:prstGeom prst="rect">
            <a:avLst/>
          </a:prstGeom>
          <a:noFill/>
        </p:spPr>
        <p:txBody>
          <a:bodyPr wrap="none" rtlCol="0">
            <a:spAutoFit/>
          </a:bodyPr>
          <a:lstStyle/>
          <a:p>
            <a:r>
              <a:rPr lang="en-US" sz="2400" dirty="0"/>
              <a:t>M</a:t>
            </a:r>
            <a:r>
              <a:rPr lang="en-US" sz="2400" dirty="0" smtClean="0"/>
              <a:t>odel</a:t>
            </a:r>
            <a:endParaRPr lang="en-US" sz="2400" dirty="0"/>
          </a:p>
        </p:txBody>
      </p:sp>
      <p:sp>
        <p:nvSpPr>
          <p:cNvPr id="31" name="Right Arrow 30"/>
          <p:cNvSpPr/>
          <p:nvPr/>
        </p:nvSpPr>
        <p:spPr>
          <a:xfrm>
            <a:off x="6645005" y="3766187"/>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496466" y="3314700"/>
            <a:ext cx="1066619" cy="1605529"/>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7"/>
          <a:stretch>
            <a:fillRect/>
          </a:stretch>
        </p:blipFill>
        <p:spPr>
          <a:xfrm>
            <a:off x="7522737" y="5032778"/>
            <a:ext cx="1103305" cy="1226752"/>
          </a:xfrm>
          <a:prstGeom prst="rect">
            <a:avLst/>
          </a:prstGeom>
        </p:spPr>
      </p:pic>
      <p:sp>
        <p:nvSpPr>
          <p:cNvPr id="41" name="Rectangle 40"/>
          <p:cNvSpPr/>
          <p:nvPr/>
        </p:nvSpPr>
        <p:spPr>
          <a:xfrm>
            <a:off x="9587389" y="3480099"/>
            <a:ext cx="1804512" cy="897562"/>
          </a:xfrm>
          <a:prstGeom prst="rect">
            <a:avLst/>
          </a:prstGeom>
          <a:noFill/>
          <a:ln w="3810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772806" y="5326674"/>
            <a:ext cx="2014991" cy="707886"/>
          </a:xfrm>
          <a:prstGeom prst="rect">
            <a:avLst/>
          </a:prstGeom>
          <a:noFill/>
        </p:spPr>
        <p:txBody>
          <a:bodyPr wrap="square" rtlCol="0">
            <a:spAutoFit/>
          </a:bodyPr>
          <a:lstStyle/>
          <a:p>
            <a:pPr algn="ctr"/>
            <a:r>
              <a:rPr lang="en-US" sz="2000" dirty="0" smtClean="0"/>
              <a:t>New Unlabeled Data</a:t>
            </a:r>
            <a:endParaRPr lang="en-US" sz="2000" dirty="0"/>
          </a:p>
        </p:txBody>
      </p:sp>
      <p:sp>
        <p:nvSpPr>
          <p:cNvPr id="43" name="Right Arrow 42"/>
          <p:cNvSpPr/>
          <p:nvPr/>
        </p:nvSpPr>
        <p:spPr>
          <a:xfrm rot="16200000">
            <a:off x="7875909" y="4806797"/>
            <a:ext cx="379668" cy="277694"/>
          </a:xfrm>
          <a:prstGeom prst="rightArrow">
            <a:avLst/>
          </a:prstGeom>
          <a:solidFill>
            <a:schemeClr val="tx1"/>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ight Arrow 43"/>
          <p:cNvSpPr/>
          <p:nvPr/>
        </p:nvSpPr>
        <p:spPr>
          <a:xfrm>
            <a:off x="8907009" y="373021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807899" y="5326674"/>
            <a:ext cx="2014991" cy="673100"/>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728201" y="3707212"/>
            <a:ext cx="1663700" cy="369332"/>
          </a:xfrm>
          <a:prstGeom prst="rect">
            <a:avLst/>
          </a:prstGeom>
          <a:noFill/>
        </p:spPr>
        <p:txBody>
          <a:bodyPr wrap="square" rtlCol="0">
            <a:spAutoFit/>
          </a:bodyPr>
          <a:lstStyle/>
          <a:p>
            <a:r>
              <a:rPr lang="en-US" dirty="0" smtClean="0"/>
              <a:t>Predicted Label </a:t>
            </a:r>
            <a:endParaRPr lang="en-US" dirty="0"/>
          </a:p>
        </p:txBody>
      </p:sp>
    </p:spTree>
    <p:extLst>
      <p:ext uri="{BB962C8B-B14F-4D97-AF65-F5344CB8AC3E}">
        <p14:creationId xmlns:p14="http://schemas.microsoft.com/office/powerpoint/2010/main" val="148701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heckerboard(across)">
                                      <p:cBhvr>
                                        <p:cTn id="39" dur="500"/>
                                        <p:tgtEl>
                                          <p:spTgt spid="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checkerboard(across)">
                                      <p:cBhvr>
                                        <p:cTn id="42" dur="500"/>
                                        <p:tgtEl>
                                          <p:spTgt spid="41"/>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checkerboard(across)">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31" grpId="0" animBg="1"/>
      <p:bldP spid="41" grpId="0" animBg="1"/>
      <p:bldP spid="42" grpId="0"/>
      <p:bldP spid="43" grpId="0" animBg="1"/>
      <p:bldP spid="44" grpId="0" animBg="1"/>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Real Life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Content Placeholder 2"/>
          <p:cNvSpPr>
            <a:spLocks noGrp="1"/>
          </p:cNvSpPr>
          <p:nvPr>
            <p:ph idx="1"/>
          </p:nvPr>
        </p:nvSpPr>
        <p:spPr>
          <a:xfrm>
            <a:off x="1097280" y="1845734"/>
            <a:ext cx="9621520" cy="1862666"/>
          </a:xfrm>
        </p:spPr>
        <p:txBody>
          <a:bodyPr/>
          <a:lstStyle/>
          <a:p>
            <a:endParaRPr lang="en-US" dirty="0" smtClean="0"/>
          </a:p>
          <a:p>
            <a:r>
              <a:rPr lang="en-US" dirty="0" smtClean="0">
                <a:solidFill>
                  <a:schemeClr val="accent1"/>
                </a:solidFill>
              </a:rPr>
              <a:t>Hospital Emergency Room </a:t>
            </a:r>
            <a:r>
              <a:rPr lang="en-US" dirty="0" smtClean="0"/>
              <a:t>measures blood pressure, age, history of illness etc. of newly admitted patients. A decision needs to made regarding admitting the patients into ICU. They want to admit high risk patients. Problem is how to discriminate between high risk and low risk patients?</a:t>
            </a:r>
          </a:p>
        </p:txBody>
      </p:sp>
      <p:sp>
        <p:nvSpPr>
          <p:cNvPr id="7" name="Content Placeholder 2"/>
          <p:cNvSpPr txBox="1">
            <a:spLocks/>
          </p:cNvSpPr>
          <p:nvPr/>
        </p:nvSpPr>
        <p:spPr>
          <a:xfrm>
            <a:off x="1097280" y="3550074"/>
            <a:ext cx="9621520" cy="1862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r>
              <a:rPr lang="en-US" dirty="0" smtClean="0">
                <a:solidFill>
                  <a:schemeClr val="accent1"/>
                </a:solidFill>
              </a:rPr>
              <a:t>A Bank </a:t>
            </a:r>
            <a:r>
              <a:rPr lang="en-US" dirty="0" smtClean="0"/>
              <a:t>receives hundreds and thousands of loan applications with information about salary, age, marital status, other loans, credit history, employment status etc. The bank wants to make loans to those people who are most likely going to repay the loan. Problem is how to discriminate between those who are a good credit risk and those who are bad credit risk?</a:t>
            </a:r>
          </a:p>
        </p:txBody>
      </p:sp>
    </p:spTree>
    <p:extLst>
      <p:ext uri="{BB962C8B-B14F-4D97-AF65-F5344CB8AC3E}">
        <p14:creationId xmlns:p14="http://schemas.microsoft.com/office/powerpoint/2010/main" val="104326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Other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p:txBody>
          <a:bodyPr>
            <a:normAutofit fontScale="92500" lnSpcReduction="10000"/>
          </a:bodyPr>
          <a:lstStyle/>
          <a:p>
            <a:endParaRPr lang="en-US" dirty="0" smtClean="0"/>
          </a:p>
          <a:p>
            <a:pPr lvl="2">
              <a:lnSpc>
                <a:spcPct val="200000"/>
              </a:lnSpc>
              <a:buFont typeface="Arial" charset="0"/>
              <a:buChar char="•"/>
            </a:pPr>
            <a:r>
              <a:rPr lang="en-US" sz="2400" dirty="0" smtClean="0"/>
              <a:t>Face/Speech Recognition</a:t>
            </a:r>
          </a:p>
          <a:p>
            <a:pPr lvl="2">
              <a:lnSpc>
                <a:spcPct val="200000"/>
              </a:lnSpc>
              <a:buFont typeface="Arial" charset="0"/>
              <a:buChar char="•"/>
            </a:pPr>
            <a:r>
              <a:rPr lang="en-US" sz="2400" dirty="0" smtClean="0"/>
              <a:t>Character Recognition</a:t>
            </a:r>
          </a:p>
          <a:p>
            <a:pPr lvl="2">
              <a:lnSpc>
                <a:spcPct val="200000"/>
              </a:lnSpc>
              <a:buFont typeface="Arial" charset="0"/>
              <a:buChar char="•"/>
            </a:pPr>
            <a:r>
              <a:rPr lang="en-US" sz="2400" dirty="0" smtClean="0"/>
              <a:t>Spam Detection</a:t>
            </a:r>
          </a:p>
          <a:p>
            <a:pPr lvl="2">
              <a:lnSpc>
                <a:spcPct val="200000"/>
              </a:lnSpc>
              <a:buFont typeface="Arial" charset="0"/>
              <a:buChar char="•"/>
            </a:pPr>
            <a:r>
              <a:rPr lang="en-US" sz="2400" dirty="0" smtClean="0"/>
              <a:t>Customer Segmentation</a:t>
            </a:r>
          </a:p>
          <a:p>
            <a:pPr lvl="2">
              <a:lnSpc>
                <a:spcPct val="200000"/>
              </a:lnSpc>
              <a:buFont typeface="Arial" charset="0"/>
              <a:buChar char="•"/>
            </a:pPr>
            <a:r>
              <a:rPr lang="en-US" sz="2400" dirty="0" smtClean="0"/>
              <a:t>Recommendation Systems</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50" y="2033693"/>
            <a:ext cx="4234253" cy="3647441"/>
          </a:xfrm>
          <a:prstGeom prst="rect">
            <a:avLst/>
          </a:prstGeom>
        </p:spPr>
      </p:pic>
    </p:spTree>
    <p:extLst>
      <p:ext uri="{BB962C8B-B14F-4D97-AF65-F5344CB8AC3E}">
        <p14:creationId xmlns:p14="http://schemas.microsoft.com/office/powerpoint/2010/main" val="86202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How?</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Content Placeholder 2"/>
          <p:cNvSpPr>
            <a:spLocks noGrp="1"/>
          </p:cNvSpPr>
          <p:nvPr>
            <p:ph idx="1"/>
          </p:nvPr>
        </p:nvSpPr>
        <p:spPr>
          <a:xfrm>
            <a:off x="1308100" y="2719132"/>
            <a:ext cx="6832600" cy="3338768"/>
          </a:xfrm>
        </p:spPr>
        <p:txBody>
          <a:bodyPr>
            <a:normAutofit/>
          </a:bodyPr>
          <a:lstStyle/>
          <a:p>
            <a:r>
              <a:rPr lang="en-US" dirty="0" smtClean="0"/>
              <a:t>In this session we will learn about the following algorithms </a:t>
            </a:r>
          </a:p>
          <a:p>
            <a:pPr lvl="2">
              <a:lnSpc>
                <a:spcPct val="200000"/>
              </a:lnSpc>
              <a:buFont typeface="Courier New" charset="0"/>
              <a:buChar char="o"/>
            </a:pPr>
            <a:r>
              <a:rPr lang="en-US" dirty="0"/>
              <a:t> </a:t>
            </a:r>
            <a:r>
              <a:rPr lang="en-US" sz="1800" dirty="0" smtClean="0">
                <a:solidFill>
                  <a:schemeClr val="accent2"/>
                </a:solidFill>
              </a:rPr>
              <a:t>Logistic Regression (Binomial)</a:t>
            </a:r>
          </a:p>
          <a:p>
            <a:pPr lvl="2">
              <a:lnSpc>
                <a:spcPct val="200000"/>
              </a:lnSpc>
              <a:buFont typeface="Courier New" charset="0"/>
              <a:buChar char="o"/>
            </a:pPr>
            <a:r>
              <a:rPr lang="en-US" sz="1800" dirty="0" smtClean="0">
                <a:solidFill>
                  <a:schemeClr val="accent2"/>
                </a:solidFill>
              </a:rPr>
              <a:t>Linear Discriminant Analysis (LDA)</a:t>
            </a:r>
          </a:p>
          <a:p>
            <a:pPr lvl="2">
              <a:lnSpc>
                <a:spcPct val="200000"/>
              </a:lnSpc>
              <a:buFont typeface="Courier New" charset="0"/>
              <a:buChar char="o"/>
            </a:pPr>
            <a:r>
              <a:rPr lang="en-US" sz="1800" dirty="0" smtClean="0">
                <a:solidFill>
                  <a:schemeClr val="accent2"/>
                </a:solidFill>
              </a:rPr>
              <a:t>Quadratic Discriminant Analysis (QDA)</a:t>
            </a:r>
          </a:p>
          <a:p>
            <a:pPr lvl="2">
              <a:lnSpc>
                <a:spcPct val="200000"/>
              </a:lnSpc>
              <a:buFont typeface="Courier New" charset="0"/>
              <a:buChar char="o"/>
            </a:pPr>
            <a:r>
              <a:rPr lang="en-US" sz="1800" dirty="0" smtClean="0">
                <a:solidFill>
                  <a:schemeClr val="accent2"/>
                </a:solidFill>
              </a:rPr>
              <a:t>K- Nearest Neighbors (KNN)</a:t>
            </a:r>
            <a:endParaRPr lang="en-US" sz="1800" dirty="0">
              <a:solidFill>
                <a:schemeClr val="accent2"/>
              </a:solidFill>
            </a:endParaRPr>
          </a:p>
        </p:txBody>
      </p:sp>
      <p:sp>
        <p:nvSpPr>
          <p:cNvPr id="5" name="TextBox 4"/>
          <p:cNvSpPr txBox="1"/>
          <p:nvPr/>
        </p:nvSpPr>
        <p:spPr>
          <a:xfrm>
            <a:off x="3479800" y="2043580"/>
            <a:ext cx="4902200" cy="369332"/>
          </a:xfrm>
          <a:prstGeom prst="rect">
            <a:avLst/>
          </a:prstGeom>
          <a:noFill/>
        </p:spPr>
        <p:txBody>
          <a:bodyPr wrap="square" rtlCol="0">
            <a:spAutoFit/>
          </a:bodyPr>
          <a:lstStyle/>
          <a:p>
            <a:r>
              <a:rPr lang="en-US" b="1" dirty="0" smtClean="0">
                <a:solidFill>
                  <a:srgbClr val="0070C0"/>
                </a:solidFill>
              </a:rPr>
              <a:t>Use Machine Learning Algorithms </a:t>
            </a:r>
            <a:r>
              <a:rPr lang="mr-IN" b="1" dirty="0" smtClean="0">
                <a:solidFill>
                  <a:srgbClr val="0070C0"/>
                </a:solidFill>
              </a:rPr>
              <a:t>–</a:t>
            </a:r>
            <a:r>
              <a:rPr lang="en-US" b="1" dirty="0" smtClean="0">
                <a:solidFill>
                  <a:srgbClr val="0070C0"/>
                </a:solidFill>
              </a:rPr>
              <a:t> Duh!!</a:t>
            </a:r>
            <a:endParaRPr lang="en-US" b="1"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350" y="3131216"/>
            <a:ext cx="4838700" cy="2419350"/>
          </a:xfrm>
          <a:prstGeom prst="rect">
            <a:avLst/>
          </a:prstGeom>
        </p:spPr>
      </p:pic>
    </p:spTree>
    <p:extLst>
      <p:ext uri="{BB962C8B-B14F-4D97-AF65-F5344CB8AC3E}">
        <p14:creationId xmlns:p14="http://schemas.microsoft.com/office/powerpoint/2010/main" val="33272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Binomial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270" y="2070100"/>
            <a:ext cx="5418667" cy="4064000"/>
          </a:xfrm>
        </p:spPr>
      </p:pic>
      <p:sp>
        <p:nvSpPr>
          <p:cNvPr id="5" name="TextBox 4"/>
          <p:cNvSpPr txBox="1"/>
          <p:nvPr/>
        </p:nvSpPr>
        <p:spPr>
          <a:xfrm>
            <a:off x="7569200" y="3276601"/>
            <a:ext cx="358648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Can you predict whether a person is </a:t>
            </a:r>
            <a:r>
              <a:rPr lang="en-US" dirty="0" smtClean="0">
                <a:solidFill>
                  <a:schemeClr val="accent2"/>
                </a:solidFill>
              </a:rPr>
              <a:t>Male</a:t>
            </a:r>
            <a:r>
              <a:rPr lang="en-US" dirty="0" smtClean="0">
                <a:solidFill>
                  <a:schemeClr val="tx1"/>
                </a:solidFill>
              </a:rPr>
              <a:t> or </a:t>
            </a:r>
            <a:r>
              <a:rPr lang="en-US" dirty="0" smtClean="0">
                <a:solidFill>
                  <a:srgbClr val="00B0F0"/>
                </a:solidFill>
              </a:rPr>
              <a:t>Female</a:t>
            </a:r>
            <a:r>
              <a:rPr lang="en-US" dirty="0" smtClean="0">
                <a:solidFill>
                  <a:schemeClr val="tx1"/>
                </a:solidFill>
              </a:rPr>
              <a:t> based on this Age and Weight Data?</a:t>
            </a:r>
            <a:endParaRPr lang="en-US" dirty="0">
              <a:solidFill>
                <a:schemeClr val="tx1"/>
              </a:solidFill>
            </a:endParaRPr>
          </a:p>
        </p:txBody>
      </p:sp>
      <p:sp>
        <p:nvSpPr>
          <p:cNvPr id="7" name="Right Arrow 6"/>
          <p:cNvSpPr/>
          <p:nvPr/>
        </p:nvSpPr>
        <p:spPr>
          <a:xfrm rot="10800000">
            <a:off x="6459537" y="3507264"/>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1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880" y="273903"/>
            <a:ext cx="10058400" cy="1450757"/>
          </a:xfrm>
        </p:spPr>
        <p:txBody>
          <a:bodyPr>
            <a:normAutofit/>
          </a:bodyPr>
          <a:lstStyle/>
          <a:p>
            <a:r>
              <a:rPr lang="en-US" sz="4400" dirty="0" smtClean="0"/>
              <a:t>Logistic Regression vs Linear Regression</a:t>
            </a:r>
            <a:endParaRPr lang="en-US"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6" name="Picture 5"/>
          <p:cNvPicPr>
            <a:picLocks noChangeAspect="1"/>
          </p:cNvPicPr>
          <p:nvPr/>
        </p:nvPicPr>
        <p:blipFill>
          <a:blip r:embed="rId3"/>
          <a:stretch>
            <a:fillRect/>
          </a:stretch>
        </p:blipFill>
        <p:spPr>
          <a:xfrm>
            <a:off x="1454150" y="2693733"/>
            <a:ext cx="9175750" cy="3360918"/>
          </a:xfrm>
          <a:prstGeom prst="rect">
            <a:avLst/>
          </a:prstGeom>
        </p:spPr>
      </p:pic>
      <p:sp>
        <p:nvSpPr>
          <p:cNvPr id="9" name="TextBox 8"/>
          <p:cNvSpPr txBox="1"/>
          <p:nvPr/>
        </p:nvSpPr>
        <p:spPr>
          <a:xfrm>
            <a:off x="4483100" y="2094176"/>
            <a:ext cx="3378200" cy="461665"/>
          </a:xfrm>
          <a:prstGeom prst="rect">
            <a:avLst/>
          </a:prstGeom>
          <a:noFill/>
        </p:spPr>
        <p:txBody>
          <a:bodyPr wrap="square" rtlCol="0">
            <a:spAutoFit/>
          </a:bodyPr>
          <a:lstStyle/>
          <a:p>
            <a:r>
              <a:rPr lang="en-US" sz="2400" b="1" smtClean="0">
                <a:solidFill>
                  <a:schemeClr val="accent2"/>
                </a:solidFill>
              </a:rPr>
              <a:t>Loan Default </a:t>
            </a:r>
            <a:r>
              <a:rPr lang="en-US" sz="2400" b="1" dirty="0" smtClean="0">
                <a:solidFill>
                  <a:schemeClr val="accent2"/>
                </a:solidFill>
              </a:rPr>
              <a:t>Probability</a:t>
            </a:r>
          </a:p>
        </p:txBody>
      </p:sp>
    </p:spTree>
    <p:extLst>
      <p:ext uri="{BB962C8B-B14F-4D97-AF65-F5344CB8AC3E}">
        <p14:creationId xmlns:p14="http://schemas.microsoft.com/office/powerpoint/2010/main" val="747186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Binomial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7569200" y="3276601"/>
            <a:ext cx="358648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We can estimate probability of Male or Female using a Linear Regression Model too, but don’t you think Logistic Model fits better?</a:t>
            </a:r>
            <a:endParaRPr lang="en-US" dirty="0">
              <a:solidFill>
                <a:schemeClr val="tx1"/>
              </a:solidFill>
            </a:endParaRPr>
          </a:p>
        </p:txBody>
      </p:sp>
      <p:sp>
        <p:nvSpPr>
          <p:cNvPr id="7" name="Right Arrow 6"/>
          <p:cNvSpPr/>
          <p:nvPr/>
        </p:nvSpPr>
        <p:spPr>
          <a:xfrm rot="10800000">
            <a:off x="6607968" y="3560466"/>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22" y="2411116"/>
            <a:ext cx="5616513" cy="3009900"/>
          </a:xfrm>
        </p:spPr>
      </p:pic>
    </p:spTree>
    <p:extLst>
      <p:ext uri="{BB962C8B-B14F-4D97-AF65-F5344CB8AC3E}">
        <p14:creationId xmlns:p14="http://schemas.microsoft.com/office/powerpoint/2010/main" val="158711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7569200" y="3916066"/>
            <a:ext cx="358648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Turns out we can use similar method we used in Linear Regression but instead of RMSE, we use Maximum Likelihood to get a good fit!</a:t>
            </a:r>
            <a:endParaRPr lang="en-US" dirty="0">
              <a:solidFill>
                <a:schemeClr val="tx1"/>
              </a:solidFill>
            </a:endParaRPr>
          </a:p>
        </p:txBody>
      </p:sp>
      <p:sp>
        <p:nvSpPr>
          <p:cNvPr id="7" name="Right Arrow 6"/>
          <p:cNvSpPr/>
          <p:nvPr/>
        </p:nvSpPr>
        <p:spPr>
          <a:xfrm rot="16200000">
            <a:off x="9015423" y="3317614"/>
            <a:ext cx="694034"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22" y="2411116"/>
            <a:ext cx="5616513" cy="3009900"/>
          </a:xfrm>
        </p:spPr>
      </p:pic>
      <p:pic>
        <p:nvPicPr>
          <p:cNvPr id="3" name="Picture 2"/>
          <p:cNvPicPr>
            <a:picLocks noChangeAspect="1"/>
          </p:cNvPicPr>
          <p:nvPr/>
        </p:nvPicPr>
        <p:blipFill>
          <a:blip r:embed="rId4"/>
          <a:stretch>
            <a:fillRect/>
          </a:stretch>
        </p:blipFill>
        <p:spPr>
          <a:xfrm>
            <a:off x="6883400" y="2149147"/>
            <a:ext cx="4272280" cy="981470"/>
          </a:xfrm>
          <a:prstGeom prst="rect">
            <a:avLst/>
          </a:prstGeom>
        </p:spPr>
      </p:pic>
      <p:sp>
        <p:nvSpPr>
          <p:cNvPr id="6" name="TextBox 5"/>
          <p:cNvSpPr txBox="1"/>
          <p:nvPr/>
        </p:nvSpPr>
        <p:spPr>
          <a:xfrm>
            <a:off x="1854200" y="5626100"/>
            <a:ext cx="8305800" cy="369332"/>
          </a:xfrm>
          <a:prstGeom prst="rect">
            <a:avLst/>
          </a:prstGeom>
          <a:noFill/>
        </p:spPr>
        <p:txBody>
          <a:bodyPr wrap="square" rtlCol="0">
            <a:spAutoFit/>
          </a:bodyPr>
          <a:lstStyle/>
          <a:p>
            <a:r>
              <a:rPr lang="en-US" b="1" i="1" dirty="0" smtClean="0">
                <a:solidFill>
                  <a:srgbClr val="0070C0"/>
                </a:solidFill>
              </a:rPr>
              <a:t>Maximum Likelihood </a:t>
            </a:r>
            <a:r>
              <a:rPr lang="mr-IN" b="1" i="1" dirty="0" smtClean="0">
                <a:solidFill>
                  <a:srgbClr val="0070C0"/>
                </a:solidFill>
              </a:rPr>
              <a:t>–</a:t>
            </a:r>
            <a:r>
              <a:rPr lang="en-US" b="1" i="1" dirty="0" smtClean="0">
                <a:solidFill>
                  <a:srgbClr val="0070C0"/>
                </a:solidFill>
              </a:rPr>
              <a:t> </a:t>
            </a:r>
            <a:r>
              <a:rPr lang="en-US" i="1" dirty="0" smtClean="0"/>
              <a:t>Predictions as Close to the Truth as possible</a:t>
            </a:r>
            <a:endParaRPr lang="en-US" i="1" dirty="0"/>
          </a:p>
        </p:txBody>
      </p:sp>
    </p:spTree>
    <p:extLst>
      <p:ext uri="{BB962C8B-B14F-4D97-AF65-F5344CB8AC3E}">
        <p14:creationId xmlns:p14="http://schemas.microsoft.com/office/powerpoint/2010/main" val="76667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r>
              <a:rPr lang="mr-IN" dirty="0" smtClean="0"/>
              <a:t>–</a:t>
            </a:r>
            <a:r>
              <a:rPr lang="en-US" dirty="0" smtClean="0"/>
              <a:t> Multiple Classes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338580" y="2290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Logistic Regression when we have more than two classes ?</a:t>
            </a:r>
            <a:endParaRPr lang="en-US" sz="3200" dirty="0">
              <a:solidFill>
                <a:schemeClr val="accent2"/>
              </a:solidFill>
            </a:endParaRPr>
          </a:p>
        </p:txBody>
      </p:sp>
      <p:pic>
        <p:nvPicPr>
          <p:cNvPr id="5" name="Picture 4"/>
          <p:cNvPicPr>
            <a:picLocks noChangeAspect="1"/>
          </p:cNvPicPr>
          <p:nvPr/>
        </p:nvPicPr>
        <p:blipFill>
          <a:blip r:embed="rId3"/>
          <a:stretch>
            <a:fillRect/>
          </a:stretch>
        </p:blipFill>
        <p:spPr>
          <a:xfrm>
            <a:off x="2418080" y="4038040"/>
            <a:ext cx="1090740" cy="1069353"/>
          </a:xfrm>
          <a:prstGeom prst="rect">
            <a:avLst/>
          </a:prstGeom>
        </p:spPr>
      </p:pic>
      <p:pic>
        <p:nvPicPr>
          <p:cNvPr id="7" name="Picture 6"/>
          <p:cNvPicPr>
            <a:picLocks noChangeAspect="1"/>
          </p:cNvPicPr>
          <p:nvPr/>
        </p:nvPicPr>
        <p:blipFill>
          <a:blip r:embed="rId4"/>
          <a:stretch>
            <a:fillRect/>
          </a:stretch>
        </p:blipFill>
        <p:spPr>
          <a:xfrm>
            <a:off x="4247138" y="4152900"/>
            <a:ext cx="887704" cy="894429"/>
          </a:xfrm>
          <a:prstGeom prst="rect">
            <a:avLst/>
          </a:prstGeom>
        </p:spPr>
      </p:pic>
      <p:pic>
        <p:nvPicPr>
          <p:cNvPr id="8" name="Picture 7"/>
          <p:cNvPicPr>
            <a:picLocks noChangeAspect="1"/>
          </p:cNvPicPr>
          <p:nvPr/>
        </p:nvPicPr>
        <p:blipFill>
          <a:blip r:embed="rId5"/>
          <a:stretch>
            <a:fillRect/>
          </a:stretch>
        </p:blipFill>
        <p:spPr>
          <a:xfrm>
            <a:off x="5873160" y="4350953"/>
            <a:ext cx="1103502" cy="649119"/>
          </a:xfrm>
          <a:prstGeom prst="rect">
            <a:avLst/>
          </a:prstGeom>
        </p:spPr>
      </p:pic>
      <p:pic>
        <p:nvPicPr>
          <p:cNvPr id="9" name="Picture 8"/>
          <p:cNvPicPr>
            <a:picLocks noChangeAspect="1"/>
          </p:cNvPicPr>
          <p:nvPr/>
        </p:nvPicPr>
        <p:blipFill>
          <a:blip r:embed="rId6"/>
          <a:stretch>
            <a:fillRect/>
          </a:stretch>
        </p:blipFill>
        <p:spPr>
          <a:xfrm>
            <a:off x="7943307" y="4350953"/>
            <a:ext cx="1220008" cy="696376"/>
          </a:xfrm>
          <a:prstGeom prst="rect">
            <a:avLst/>
          </a:prstGeom>
        </p:spPr>
      </p:pic>
      <p:sp>
        <p:nvSpPr>
          <p:cNvPr id="10" name="Content Placeholder 5"/>
          <p:cNvSpPr txBox="1">
            <a:spLocks/>
          </p:cNvSpPr>
          <p:nvPr/>
        </p:nvSpPr>
        <p:spPr>
          <a:xfrm>
            <a:off x="1338580" y="5365941"/>
            <a:ext cx="8884920" cy="561805"/>
          </a:xfrm>
          <a:prstGeom prst="rect">
            <a:avLst/>
          </a:prstGeom>
        </p:spPr>
        <p:style>
          <a:lnRef idx="2">
            <a:schemeClr val="accent1"/>
          </a:lnRef>
          <a:fillRef idx="1">
            <a:schemeClr val="lt1"/>
          </a:fillRef>
          <a:effectRef idx="0">
            <a:schemeClr val="accent1"/>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algn="ctr"/>
            <a:r>
              <a:rPr lang="en-US" sz="3200" dirty="0" smtClean="0">
                <a:solidFill>
                  <a:srgbClr val="0070C0"/>
                </a:solidFill>
              </a:rPr>
              <a:t>It is possible but there are better ways</a:t>
            </a:r>
            <a:endParaRPr lang="en-US" sz="3200" dirty="0">
              <a:solidFill>
                <a:srgbClr val="0070C0"/>
              </a:solidFill>
            </a:endParaRPr>
          </a:p>
        </p:txBody>
      </p:sp>
    </p:spTree>
    <p:extLst>
      <p:ext uri="{BB962C8B-B14F-4D97-AF65-F5344CB8AC3E}">
        <p14:creationId xmlns:p14="http://schemas.microsoft.com/office/powerpoint/2010/main" val="5856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7"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270" y="2070100"/>
            <a:ext cx="5418667" cy="4064000"/>
          </a:xfrm>
        </p:spPr>
      </p:pic>
      <p:sp>
        <p:nvSpPr>
          <p:cNvPr id="8" name="TextBox 7"/>
          <p:cNvSpPr txBox="1"/>
          <p:nvPr/>
        </p:nvSpPr>
        <p:spPr>
          <a:xfrm>
            <a:off x="7569200" y="3276601"/>
            <a:ext cx="358648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Can you predict whether a person is </a:t>
            </a:r>
            <a:r>
              <a:rPr lang="en-US" dirty="0" smtClean="0">
                <a:solidFill>
                  <a:schemeClr val="accent2"/>
                </a:solidFill>
              </a:rPr>
              <a:t>Male</a:t>
            </a:r>
            <a:r>
              <a:rPr lang="en-US" dirty="0" smtClean="0">
                <a:solidFill>
                  <a:schemeClr val="tx1"/>
                </a:solidFill>
              </a:rPr>
              <a:t> or </a:t>
            </a:r>
            <a:r>
              <a:rPr lang="en-US" dirty="0" smtClean="0">
                <a:solidFill>
                  <a:srgbClr val="00B0F0"/>
                </a:solidFill>
              </a:rPr>
              <a:t>Female</a:t>
            </a:r>
            <a:r>
              <a:rPr lang="en-US" dirty="0" smtClean="0">
                <a:solidFill>
                  <a:schemeClr val="tx1"/>
                </a:solidFill>
              </a:rPr>
              <a:t> based on this Age and Weight Data?</a:t>
            </a:r>
            <a:endParaRPr lang="en-US" dirty="0">
              <a:solidFill>
                <a:schemeClr val="tx1"/>
              </a:solidFill>
            </a:endParaRPr>
          </a:p>
        </p:txBody>
      </p:sp>
      <p:sp>
        <p:nvSpPr>
          <p:cNvPr id="9" name="Right Arrow 8"/>
          <p:cNvSpPr/>
          <p:nvPr/>
        </p:nvSpPr>
        <p:spPr>
          <a:xfrm rot="10800000">
            <a:off x="6459537" y="3507264"/>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184400" y="4199931"/>
            <a:ext cx="4114800" cy="143469"/>
          </a:xfrm>
          <a:prstGeom prst="straightConnector1">
            <a:avLst/>
          </a:prstGeom>
          <a:ln w="47625" cap="rnd">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21" idx="1"/>
          </p:cNvCxnSpPr>
          <p:nvPr/>
        </p:nvCxnSpPr>
        <p:spPr>
          <a:xfrm>
            <a:off x="5765800" y="4271665"/>
            <a:ext cx="1803400" cy="89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69200" y="4828232"/>
            <a:ext cx="2219376" cy="67086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mtClean="0">
                <a:solidFill>
                  <a:srgbClr val="0070C0"/>
                </a:solidFill>
              </a:rPr>
              <a:t>Linear Decision </a:t>
            </a:r>
            <a:r>
              <a:rPr lang="en-US" dirty="0" smtClean="0">
                <a:solidFill>
                  <a:srgbClr val="0070C0"/>
                </a:solidFill>
              </a:rPr>
              <a:t>Boundary</a:t>
            </a:r>
            <a:endParaRPr lang="en-US" dirty="0">
              <a:solidFill>
                <a:srgbClr val="0070C0"/>
              </a:solidFill>
            </a:endParaRPr>
          </a:p>
        </p:txBody>
      </p:sp>
    </p:spTree>
    <p:extLst>
      <p:ext uri="{BB962C8B-B14F-4D97-AF65-F5344CB8AC3E}">
        <p14:creationId xmlns:p14="http://schemas.microsoft.com/office/powerpoint/2010/main" val="3500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801940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461" y="3073400"/>
            <a:ext cx="5315778" cy="2967219"/>
          </a:xfrm>
          <a:prstGeom prst="rect">
            <a:avLst/>
          </a:prstGeom>
        </p:spPr>
      </p:pic>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5"/>
          <p:cNvSpPr>
            <a:spLocks noGrp="1"/>
          </p:cNvSpPr>
          <p:nvPr>
            <p:ph idx="1"/>
          </p:nvPr>
        </p:nvSpPr>
        <p:spPr>
          <a:xfrm>
            <a:off x="1478280" y="2036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LDA when we have more than two classes ?</a:t>
            </a:r>
            <a:endParaRPr lang="en-US" sz="3200" dirty="0">
              <a:solidFill>
                <a:schemeClr val="accent2"/>
              </a:solidFill>
            </a:endParaRPr>
          </a:p>
        </p:txBody>
      </p:sp>
    </p:spTree>
    <p:extLst>
      <p:ext uri="{BB962C8B-B14F-4D97-AF65-F5344CB8AC3E}">
        <p14:creationId xmlns:p14="http://schemas.microsoft.com/office/powerpoint/2010/main" val="5194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761" y="2946400"/>
            <a:ext cx="5315778" cy="29672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761" y="2946400"/>
            <a:ext cx="5315777" cy="3352800"/>
          </a:xfrm>
          <a:prstGeom prst="rect">
            <a:avLst/>
          </a:prstGeom>
        </p:spPr>
      </p:pic>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5"/>
          <p:cNvSpPr>
            <a:spLocks noGrp="1"/>
          </p:cNvSpPr>
          <p:nvPr>
            <p:ph idx="1"/>
          </p:nvPr>
        </p:nvSpPr>
        <p:spPr>
          <a:xfrm>
            <a:off x="1478280" y="2036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LDA when we have more than two classes ?</a:t>
            </a:r>
            <a:endParaRPr lang="en-US" sz="3200" dirty="0">
              <a:solidFill>
                <a:schemeClr val="accent2"/>
              </a:solidFill>
            </a:endParaRPr>
          </a:p>
        </p:txBody>
      </p:sp>
    </p:spTree>
    <p:extLst>
      <p:ext uri="{BB962C8B-B14F-4D97-AF65-F5344CB8AC3E}">
        <p14:creationId xmlns:p14="http://schemas.microsoft.com/office/powerpoint/2010/main" val="1391033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49" y="1862247"/>
            <a:ext cx="5460845" cy="20447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00" y="3558645"/>
            <a:ext cx="5659411" cy="2685247"/>
          </a:xfrm>
          <a:prstGeom prst="rect">
            <a:avLst/>
          </a:prstGeom>
        </p:spPr>
      </p:pic>
      <p:sp>
        <p:nvSpPr>
          <p:cNvPr id="13" name="TextBox 12"/>
          <p:cNvSpPr txBox="1"/>
          <p:nvPr/>
        </p:nvSpPr>
        <p:spPr>
          <a:xfrm>
            <a:off x="6507480" y="2173950"/>
            <a:ext cx="4648200" cy="923330"/>
          </a:xfrm>
          <a:prstGeom prst="rect">
            <a:avLst/>
          </a:prstGeom>
          <a:noFill/>
        </p:spPr>
        <p:txBody>
          <a:bodyPr wrap="square" rtlCol="0">
            <a:spAutoFit/>
          </a:bodyPr>
          <a:lstStyle/>
          <a:p>
            <a:pPr algn="ctr"/>
            <a:r>
              <a:rPr lang="en-US" dirty="0" smtClean="0">
                <a:solidFill>
                  <a:srgbClr val="00B050"/>
                </a:solidFill>
              </a:rPr>
              <a:t>The main assumption we make here is that each of the classes are normally distributed but have different means.</a:t>
            </a:r>
            <a:endParaRPr lang="en-US" dirty="0">
              <a:solidFill>
                <a:srgbClr val="00B050"/>
              </a:solidFill>
            </a:endParaRPr>
          </a:p>
        </p:txBody>
      </p:sp>
      <p:pic>
        <p:nvPicPr>
          <p:cNvPr id="16" name="Picture 15"/>
          <p:cNvPicPr>
            <a:picLocks noChangeAspect="1"/>
          </p:cNvPicPr>
          <p:nvPr/>
        </p:nvPicPr>
        <p:blipFill>
          <a:blip r:embed="rId5"/>
          <a:stretch>
            <a:fillRect/>
          </a:stretch>
        </p:blipFill>
        <p:spPr>
          <a:xfrm>
            <a:off x="812800" y="4834192"/>
            <a:ext cx="4381500" cy="1409700"/>
          </a:xfrm>
          <a:prstGeom prst="rect">
            <a:avLst/>
          </a:prstGeom>
        </p:spPr>
      </p:pic>
      <p:sp>
        <p:nvSpPr>
          <p:cNvPr id="17" name="TextBox 16"/>
          <p:cNvSpPr txBox="1"/>
          <p:nvPr/>
        </p:nvSpPr>
        <p:spPr>
          <a:xfrm>
            <a:off x="1339850" y="4356100"/>
            <a:ext cx="3327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Confusion Matrix</a:t>
            </a:r>
            <a:endParaRPr lang="en-US" dirty="0"/>
          </a:p>
        </p:txBody>
      </p:sp>
    </p:spTree>
    <p:extLst>
      <p:ext uri="{BB962C8B-B14F-4D97-AF65-F5344CB8AC3E}">
        <p14:creationId xmlns:p14="http://schemas.microsoft.com/office/powerpoint/2010/main" val="57291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Discriminant Analysis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097280" y="1919032"/>
            <a:ext cx="10058400" cy="465666"/>
          </a:xfrm>
        </p:spPr>
        <p:style>
          <a:lnRef idx="2">
            <a:schemeClr val="accent1"/>
          </a:lnRef>
          <a:fillRef idx="1">
            <a:schemeClr val="lt1"/>
          </a:fillRef>
          <a:effectRef idx="0">
            <a:schemeClr val="accent1"/>
          </a:effectRef>
          <a:fontRef idx="minor">
            <a:schemeClr val="dk1"/>
          </a:fontRef>
        </p:style>
        <p:txBody>
          <a:bodyPr/>
          <a:lstStyle/>
          <a:p>
            <a:pPr algn="ctr"/>
            <a:r>
              <a:rPr lang="en-US" b="1" dirty="0" smtClean="0">
                <a:solidFill>
                  <a:srgbClr val="C00000"/>
                </a:solidFill>
              </a:rPr>
              <a:t>What if the data is such that a straight line isn’t the best way to separate the data?</a:t>
            </a:r>
            <a:endParaRPr lang="en-US" b="1" dirty="0">
              <a:solidFill>
                <a:srgbClr val="C00000"/>
              </a:solidFill>
            </a:endParaRPr>
          </a:p>
        </p:txBody>
      </p:sp>
      <p:pic>
        <p:nvPicPr>
          <p:cNvPr id="3" name="Picture 2"/>
          <p:cNvPicPr>
            <a:picLocks noChangeAspect="1"/>
          </p:cNvPicPr>
          <p:nvPr/>
        </p:nvPicPr>
        <p:blipFill>
          <a:blip r:embed="rId3"/>
          <a:stretch>
            <a:fillRect/>
          </a:stretch>
        </p:blipFill>
        <p:spPr>
          <a:xfrm>
            <a:off x="1473200" y="2566370"/>
            <a:ext cx="7874000" cy="3555230"/>
          </a:xfrm>
          <a:prstGeom prst="rect">
            <a:avLst/>
          </a:prstGeom>
        </p:spPr>
      </p:pic>
      <p:sp>
        <p:nvSpPr>
          <p:cNvPr id="5" name="TextBox 4"/>
          <p:cNvSpPr txBox="1"/>
          <p:nvPr/>
        </p:nvSpPr>
        <p:spPr>
          <a:xfrm>
            <a:off x="9504680" y="2705497"/>
            <a:ext cx="14986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rgbClr val="0070C0"/>
                </a:solidFill>
              </a:rPr>
              <a:t>More flexible boundary</a:t>
            </a:r>
            <a:endParaRPr lang="en-US" dirty="0">
              <a:solidFill>
                <a:srgbClr val="0070C0"/>
              </a:solidFill>
            </a:endParaRPr>
          </a:p>
        </p:txBody>
      </p:sp>
      <p:cxnSp>
        <p:nvCxnSpPr>
          <p:cNvPr id="8" name="Straight Arrow Connector 7"/>
          <p:cNvCxnSpPr/>
          <p:nvPr/>
        </p:nvCxnSpPr>
        <p:spPr>
          <a:xfrm flipH="1">
            <a:off x="7785100" y="3368893"/>
            <a:ext cx="1719580" cy="144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04680" y="3797637"/>
            <a:ext cx="2222500" cy="2031325"/>
          </a:xfrm>
          <a:prstGeom prst="rect">
            <a:avLst/>
          </a:prstGeom>
          <a:noFill/>
        </p:spPr>
        <p:txBody>
          <a:bodyPr wrap="square" rtlCol="0">
            <a:spAutoFit/>
          </a:bodyPr>
          <a:lstStyle/>
          <a:p>
            <a:r>
              <a:rPr lang="en-US" dirty="0" smtClean="0">
                <a:solidFill>
                  <a:srgbClr val="00B050"/>
                </a:solidFill>
              </a:rPr>
              <a:t>QDA is generally better when there is more data. </a:t>
            </a:r>
          </a:p>
          <a:p>
            <a:endParaRPr lang="en-US" dirty="0">
              <a:solidFill>
                <a:srgbClr val="00B050"/>
              </a:solidFill>
            </a:endParaRPr>
          </a:p>
          <a:p>
            <a:r>
              <a:rPr lang="en-US" dirty="0" smtClean="0">
                <a:solidFill>
                  <a:srgbClr val="00B050"/>
                </a:solidFill>
              </a:rPr>
              <a:t>QDA can be prone to over-fitting for small data.</a:t>
            </a:r>
            <a:endParaRPr lang="en-US" dirty="0">
              <a:solidFill>
                <a:srgbClr val="00B050"/>
              </a:solidFill>
            </a:endParaRPr>
          </a:p>
        </p:txBody>
      </p:sp>
    </p:spTree>
    <p:extLst>
      <p:ext uri="{BB962C8B-B14F-4D97-AF65-F5344CB8AC3E}">
        <p14:creationId xmlns:p14="http://schemas.microsoft.com/office/powerpoint/2010/main" val="13853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Discriminant Analysis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097280" y="1919032"/>
            <a:ext cx="10058400" cy="465666"/>
          </a:xfrm>
        </p:spPr>
        <p:style>
          <a:lnRef idx="2">
            <a:schemeClr val="accent1"/>
          </a:lnRef>
          <a:fillRef idx="1">
            <a:schemeClr val="lt1"/>
          </a:fillRef>
          <a:effectRef idx="0">
            <a:schemeClr val="accent1"/>
          </a:effectRef>
          <a:fontRef idx="minor">
            <a:schemeClr val="dk1"/>
          </a:fontRef>
        </p:style>
        <p:txBody>
          <a:bodyPr/>
          <a:lstStyle/>
          <a:p>
            <a:pPr algn="ctr"/>
            <a:r>
              <a:rPr lang="en-US" b="1" dirty="0" smtClean="0">
                <a:solidFill>
                  <a:srgbClr val="C00000"/>
                </a:solidFill>
              </a:rPr>
              <a:t>What is the difference between LDA/QDA and Logistic Regression ?</a:t>
            </a:r>
            <a:endParaRPr lang="en-US" b="1" dirty="0">
              <a:solidFill>
                <a:srgbClr val="C00000"/>
              </a:solidFill>
            </a:endParaRPr>
          </a:p>
        </p:txBody>
      </p:sp>
      <p:pic>
        <p:nvPicPr>
          <p:cNvPr id="3" name="Picture 2"/>
          <p:cNvPicPr>
            <a:picLocks noChangeAspect="1"/>
          </p:cNvPicPr>
          <p:nvPr/>
        </p:nvPicPr>
        <p:blipFill>
          <a:blip r:embed="rId3"/>
          <a:stretch>
            <a:fillRect/>
          </a:stretch>
        </p:blipFill>
        <p:spPr>
          <a:xfrm>
            <a:off x="1516380" y="3721099"/>
            <a:ext cx="2534920" cy="628817"/>
          </a:xfrm>
          <a:prstGeom prst="rect">
            <a:avLst/>
          </a:prstGeom>
        </p:spPr>
      </p:pic>
      <p:sp>
        <p:nvSpPr>
          <p:cNvPr id="5" name="TextBox 4"/>
          <p:cNvSpPr txBox="1"/>
          <p:nvPr/>
        </p:nvSpPr>
        <p:spPr>
          <a:xfrm>
            <a:off x="1748790" y="2868232"/>
            <a:ext cx="2070100" cy="369332"/>
          </a:xfrm>
          <a:prstGeom prst="rect">
            <a:avLst/>
          </a:prstGeom>
          <a:solidFill>
            <a:schemeClr val="accent1">
              <a:lumMod val="20000"/>
              <a:lumOff val="80000"/>
            </a:schemeClr>
          </a:solidFill>
          <a:ln>
            <a:solidFill>
              <a:srgbClr val="7030A0"/>
            </a:solidFill>
          </a:ln>
        </p:spPr>
        <p:txBody>
          <a:bodyPr wrap="square" rtlCol="0">
            <a:spAutoFit/>
          </a:bodyPr>
          <a:lstStyle/>
          <a:p>
            <a:pPr algn="ctr"/>
            <a:r>
              <a:rPr lang="en-US" dirty="0" smtClean="0"/>
              <a:t>Logistic Regression</a:t>
            </a:r>
            <a:endParaRPr lang="en-US" dirty="0"/>
          </a:p>
        </p:txBody>
      </p:sp>
      <p:sp>
        <p:nvSpPr>
          <p:cNvPr id="7" name="TextBox 6"/>
          <p:cNvSpPr txBox="1"/>
          <p:nvPr/>
        </p:nvSpPr>
        <p:spPr>
          <a:xfrm>
            <a:off x="1516380" y="4833451"/>
            <a:ext cx="3030220" cy="584775"/>
          </a:xfrm>
          <a:prstGeom prst="rect">
            <a:avLst/>
          </a:prstGeom>
          <a:noFill/>
        </p:spPr>
        <p:txBody>
          <a:bodyPr wrap="square" rtlCol="0">
            <a:spAutoFit/>
          </a:bodyPr>
          <a:lstStyle/>
          <a:p>
            <a:pPr algn="ctr"/>
            <a:r>
              <a:rPr lang="en-US" sz="1600" i="1" dirty="0" smtClean="0">
                <a:solidFill>
                  <a:srgbClr val="00B050"/>
                </a:solidFill>
              </a:rPr>
              <a:t>Model parameters are computed by Maximizing Likelihood</a:t>
            </a:r>
            <a:endParaRPr lang="en-US" sz="1600" i="1" dirty="0">
              <a:solidFill>
                <a:srgbClr val="00B050"/>
              </a:solidFill>
            </a:endParaRPr>
          </a:p>
        </p:txBody>
      </p:sp>
      <p:sp>
        <p:nvSpPr>
          <p:cNvPr id="8" name="TextBox 7"/>
          <p:cNvSpPr txBox="1"/>
          <p:nvPr/>
        </p:nvSpPr>
        <p:spPr>
          <a:xfrm>
            <a:off x="7260590" y="2840864"/>
            <a:ext cx="2070100" cy="369332"/>
          </a:xfrm>
          <a:prstGeom prst="rect">
            <a:avLst/>
          </a:prstGeom>
          <a:solidFill>
            <a:schemeClr val="accent1">
              <a:lumMod val="20000"/>
              <a:lumOff val="80000"/>
            </a:schemeClr>
          </a:solidFill>
          <a:ln>
            <a:solidFill>
              <a:srgbClr val="7030A0"/>
            </a:solidFill>
          </a:ln>
        </p:spPr>
        <p:txBody>
          <a:bodyPr wrap="square" rtlCol="0">
            <a:spAutoFit/>
          </a:bodyPr>
          <a:lstStyle/>
          <a:p>
            <a:pPr algn="ctr"/>
            <a:r>
              <a:rPr lang="en-US" dirty="0" smtClean="0"/>
              <a:t>LDA/QDA</a:t>
            </a:r>
            <a:endParaRPr lang="en-US" dirty="0"/>
          </a:p>
        </p:txBody>
      </p:sp>
      <p:pic>
        <p:nvPicPr>
          <p:cNvPr id="9" name="Picture 8"/>
          <p:cNvPicPr>
            <a:picLocks noChangeAspect="1"/>
          </p:cNvPicPr>
          <p:nvPr/>
        </p:nvPicPr>
        <p:blipFill>
          <a:blip r:embed="rId4"/>
          <a:stretch>
            <a:fillRect/>
          </a:stretch>
        </p:blipFill>
        <p:spPr>
          <a:xfrm>
            <a:off x="6842175" y="3666362"/>
            <a:ext cx="3906023" cy="683554"/>
          </a:xfrm>
          <a:prstGeom prst="rect">
            <a:avLst/>
          </a:prstGeom>
        </p:spPr>
      </p:pic>
      <p:sp>
        <p:nvSpPr>
          <p:cNvPr id="10" name="TextBox 9"/>
          <p:cNvSpPr txBox="1"/>
          <p:nvPr/>
        </p:nvSpPr>
        <p:spPr>
          <a:xfrm>
            <a:off x="6842174" y="4833451"/>
            <a:ext cx="3906023" cy="584775"/>
          </a:xfrm>
          <a:prstGeom prst="rect">
            <a:avLst/>
          </a:prstGeom>
          <a:noFill/>
        </p:spPr>
        <p:txBody>
          <a:bodyPr wrap="square" rtlCol="0">
            <a:spAutoFit/>
          </a:bodyPr>
          <a:lstStyle/>
          <a:p>
            <a:pPr algn="ctr"/>
            <a:r>
              <a:rPr lang="en-US" sz="1600" i="1" dirty="0" smtClean="0">
                <a:solidFill>
                  <a:srgbClr val="0070C0"/>
                </a:solidFill>
              </a:rPr>
              <a:t>Model parameters are computed using mean and variance from the data sample</a:t>
            </a:r>
            <a:endParaRPr lang="en-US" sz="1600" i="1" dirty="0">
              <a:solidFill>
                <a:srgbClr val="0070C0"/>
              </a:solidFill>
            </a:endParaRPr>
          </a:p>
        </p:txBody>
      </p:sp>
    </p:spTree>
    <p:extLst>
      <p:ext uri="{BB962C8B-B14F-4D97-AF65-F5344CB8AC3E}">
        <p14:creationId xmlns:p14="http://schemas.microsoft.com/office/powerpoint/2010/main" val="9171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a:t>
            </a:r>
            <a:r>
              <a:rPr lang="mr-IN" dirty="0" smtClean="0"/>
              <a:t>–</a:t>
            </a:r>
            <a:r>
              <a:rPr lang="en-US" dirty="0" smtClean="0"/>
              <a:t> Nearest Neighbors (KNN)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847" y="1919032"/>
            <a:ext cx="5363633" cy="4022725"/>
          </a:xfrm>
        </p:spPr>
      </p:pic>
      <p:sp>
        <p:nvSpPr>
          <p:cNvPr id="5" name="TextBox 4"/>
          <p:cNvSpPr txBox="1"/>
          <p:nvPr/>
        </p:nvSpPr>
        <p:spPr>
          <a:xfrm>
            <a:off x="6350000" y="1919032"/>
            <a:ext cx="5105400" cy="4247317"/>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Non-Parametric approach</a:t>
            </a:r>
          </a:p>
          <a:p>
            <a:pPr marL="285750" indent="-285750">
              <a:lnSpc>
                <a:spcPct val="150000"/>
              </a:lnSpc>
              <a:buFont typeface="Arial" charset="0"/>
              <a:buChar char="•"/>
            </a:pPr>
            <a:r>
              <a:rPr lang="en-US" dirty="0" smtClean="0"/>
              <a:t>Only input is value of K </a:t>
            </a:r>
            <a:r>
              <a:rPr lang="mr-IN" dirty="0" smtClean="0"/>
              <a:t>–</a:t>
            </a:r>
            <a:r>
              <a:rPr lang="en-US" dirty="0" smtClean="0"/>
              <a:t> how many neighbors?</a:t>
            </a:r>
          </a:p>
          <a:p>
            <a:pPr marL="285750" indent="-285750">
              <a:lnSpc>
                <a:spcPct val="150000"/>
              </a:lnSpc>
              <a:buFont typeface="Arial" charset="0"/>
              <a:buChar char="•"/>
            </a:pPr>
            <a:r>
              <a:rPr lang="en-US" dirty="0" smtClean="0"/>
              <a:t>Each point is assigned a class based on votes of the K nearest neighbors</a:t>
            </a:r>
          </a:p>
          <a:p>
            <a:pPr marL="285750" indent="-285750">
              <a:lnSpc>
                <a:spcPct val="150000"/>
              </a:lnSpc>
              <a:buFont typeface="Arial" charset="0"/>
              <a:buChar char="•"/>
            </a:pPr>
            <a:r>
              <a:rPr lang="en-US" dirty="0" smtClean="0"/>
              <a:t>Non-Linear classification boundary</a:t>
            </a:r>
          </a:p>
          <a:p>
            <a:pPr marL="285750" indent="-285750">
              <a:lnSpc>
                <a:spcPct val="150000"/>
              </a:lnSpc>
              <a:buFont typeface="Arial" charset="0"/>
              <a:buChar char="•"/>
            </a:pPr>
            <a:r>
              <a:rPr lang="en-US" dirty="0" smtClean="0"/>
              <a:t>K better be odd number. Why?</a:t>
            </a:r>
          </a:p>
          <a:p>
            <a:pPr marL="285750" indent="-285750">
              <a:lnSpc>
                <a:spcPct val="150000"/>
              </a:lnSpc>
              <a:buFont typeface="Arial" charset="0"/>
              <a:buChar char="•"/>
            </a:pPr>
            <a:r>
              <a:rPr lang="en-US" dirty="0" smtClean="0"/>
              <a:t>Various Distance Measures. Euclidean , Manhattan etc.</a:t>
            </a:r>
          </a:p>
          <a:p>
            <a:pPr marL="285750" indent="-285750">
              <a:lnSpc>
                <a:spcPct val="150000"/>
              </a:lnSpc>
              <a:buFont typeface="Arial" charset="0"/>
              <a:buChar char="•"/>
            </a:pPr>
            <a:r>
              <a:rPr lang="en-US" dirty="0" smtClean="0"/>
              <a:t>Is an age difference of 50 year same as salary difference of $50? Scale and Normalize Data.</a:t>
            </a:r>
          </a:p>
        </p:txBody>
      </p:sp>
    </p:spTree>
    <p:extLst>
      <p:ext uri="{BB962C8B-B14F-4D97-AF65-F5344CB8AC3E}">
        <p14:creationId xmlns:p14="http://schemas.microsoft.com/office/powerpoint/2010/main" val="10408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a:t>
            </a:r>
            <a:r>
              <a:rPr lang="mr-IN" dirty="0" smtClean="0"/>
              <a:t>–</a:t>
            </a:r>
            <a:r>
              <a:rPr lang="en-US" dirty="0" smtClean="0"/>
              <a:t> Nearest Neighbors (KNN)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6413500" y="2408253"/>
            <a:ext cx="5105400" cy="2169825"/>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Very  Flexible</a:t>
            </a:r>
          </a:p>
          <a:p>
            <a:pPr marL="285750" indent="-285750">
              <a:lnSpc>
                <a:spcPct val="150000"/>
              </a:lnSpc>
              <a:buFont typeface="Arial" charset="0"/>
              <a:buChar char="•"/>
            </a:pPr>
            <a:r>
              <a:rPr lang="en-US" dirty="0" smtClean="0"/>
              <a:t>Computationally expensive</a:t>
            </a:r>
          </a:p>
          <a:p>
            <a:pPr marL="285750" indent="-285750">
              <a:lnSpc>
                <a:spcPct val="150000"/>
              </a:lnSpc>
              <a:buFont typeface="Arial" charset="0"/>
              <a:buChar char="•"/>
            </a:pPr>
            <a:r>
              <a:rPr lang="en-US" dirty="0" smtClean="0"/>
              <a:t>Low K  leads to over fitting (overly flexible)</a:t>
            </a:r>
          </a:p>
          <a:p>
            <a:pPr marL="285750" indent="-285750">
              <a:lnSpc>
                <a:spcPct val="150000"/>
              </a:lnSpc>
              <a:buFont typeface="Arial" charset="0"/>
              <a:buChar char="•"/>
            </a:pPr>
            <a:r>
              <a:rPr lang="en-US" dirty="0" smtClean="0"/>
              <a:t>High K leads to under fitting (linear)</a:t>
            </a:r>
          </a:p>
          <a:p>
            <a:pPr marL="285750" indent="-285750">
              <a:lnSpc>
                <a:spcPct val="150000"/>
              </a:lnSpc>
              <a:buFont typeface="Arial" charset="0"/>
              <a:buChar char="•"/>
            </a:pPr>
            <a:r>
              <a:rPr lang="en-US" dirty="0"/>
              <a:t>Cross Validation (?) for </a:t>
            </a:r>
            <a:r>
              <a:rPr lang="en-US" dirty="0" smtClean="0"/>
              <a:t>K</a:t>
            </a:r>
            <a:endParaRPr lang="en-US" dirty="0"/>
          </a:p>
        </p:txBody>
      </p:sp>
      <p:pic>
        <p:nvPicPr>
          <p:cNvPr id="7" name="Picture 6"/>
          <p:cNvPicPr>
            <a:picLocks noChangeAspect="1"/>
          </p:cNvPicPr>
          <p:nvPr/>
        </p:nvPicPr>
        <p:blipFill>
          <a:blip r:embed="rId3"/>
          <a:stretch>
            <a:fillRect/>
          </a:stretch>
        </p:blipFill>
        <p:spPr>
          <a:xfrm>
            <a:off x="387350" y="1919032"/>
            <a:ext cx="5920890" cy="3148268"/>
          </a:xfrm>
          <a:prstGeom prst="rect">
            <a:avLst/>
          </a:prstGeom>
        </p:spPr>
      </p:pic>
    </p:spTree>
    <p:extLst>
      <p:ext uri="{BB962C8B-B14F-4D97-AF65-F5344CB8AC3E}">
        <p14:creationId xmlns:p14="http://schemas.microsoft.com/office/powerpoint/2010/main" val="850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a:t>
            </a:r>
            <a:r>
              <a:rPr lang="mr-IN" dirty="0" smtClean="0"/>
              <a:t>–</a:t>
            </a:r>
            <a:r>
              <a:rPr lang="en-US" dirty="0" smtClean="0"/>
              <a:t> Bias vs Variance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6412865" y="2230952"/>
            <a:ext cx="5105400" cy="3416320"/>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Test error follows a ‘U’ shape</a:t>
            </a:r>
          </a:p>
          <a:p>
            <a:pPr marL="285750" indent="-285750">
              <a:lnSpc>
                <a:spcPct val="150000"/>
              </a:lnSpc>
              <a:buFont typeface="Arial" charset="0"/>
              <a:buChar char="•"/>
            </a:pPr>
            <a:r>
              <a:rPr lang="en-US" dirty="0" smtClean="0"/>
              <a:t>As K decreases (more flexible model) , training error decreases, but test error increases. </a:t>
            </a:r>
          </a:p>
          <a:p>
            <a:pPr marL="285750" indent="-285750">
              <a:lnSpc>
                <a:spcPct val="150000"/>
              </a:lnSpc>
              <a:buFont typeface="Arial" charset="0"/>
              <a:buChar char="•"/>
            </a:pPr>
            <a:r>
              <a:rPr lang="en-US" dirty="0" smtClean="0"/>
              <a:t>Over fit </a:t>
            </a:r>
            <a:r>
              <a:rPr lang="en-US" dirty="0"/>
              <a:t> </a:t>
            </a:r>
            <a:r>
              <a:rPr lang="en-US" dirty="0" smtClean="0"/>
              <a:t>leads to High Variance</a:t>
            </a:r>
          </a:p>
          <a:p>
            <a:pPr marL="285750" indent="-285750">
              <a:lnSpc>
                <a:spcPct val="150000"/>
              </a:lnSpc>
              <a:buFont typeface="Arial" charset="0"/>
              <a:buChar char="•"/>
            </a:pPr>
            <a:r>
              <a:rPr lang="en-US" dirty="0" smtClean="0"/>
              <a:t>As K increases (more linear model), training error increases, but test error decreases and then increases again. </a:t>
            </a:r>
          </a:p>
          <a:p>
            <a:pPr marL="285750" indent="-285750">
              <a:lnSpc>
                <a:spcPct val="150000"/>
              </a:lnSpc>
              <a:buFont typeface="Arial" charset="0"/>
              <a:buChar char="•"/>
            </a:pPr>
            <a:r>
              <a:rPr lang="en-US" dirty="0" smtClean="0"/>
              <a:t>Under fit leads to High Bias</a:t>
            </a:r>
          </a:p>
        </p:txBody>
      </p:sp>
      <p:pic>
        <p:nvPicPr>
          <p:cNvPr id="3" name="Picture 2"/>
          <p:cNvPicPr>
            <a:picLocks noChangeAspect="1"/>
          </p:cNvPicPr>
          <p:nvPr/>
        </p:nvPicPr>
        <p:blipFill>
          <a:blip r:embed="rId3"/>
          <a:stretch>
            <a:fillRect/>
          </a:stretch>
        </p:blipFill>
        <p:spPr>
          <a:xfrm>
            <a:off x="628650" y="1919031"/>
            <a:ext cx="5784850" cy="3620923"/>
          </a:xfrm>
          <a:prstGeom prst="rect">
            <a:avLst/>
          </a:prstGeom>
        </p:spPr>
      </p:pic>
      <p:sp>
        <p:nvSpPr>
          <p:cNvPr id="6" name="TextBox 5"/>
          <p:cNvSpPr txBox="1"/>
          <p:nvPr/>
        </p:nvSpPr>
        <p:spPr>
          <a:xfrm>
            <a:off x="3670300" y="5909286"/>
            <a:ext cx="7289800" cy="369332"/>
          </a:xfrm>
          <a:prstGeom prst="rect">
            <a:avLst/>
          </a:prstGeom>
          <a:solidFill>
            <a:schemeClr val="bg2"/>
          </a:solidFill>
          <a:ln>
            <a:solidFill>
              <a:schemeClr val="accent2"/>
            </a:solidFill>
          </a:ln>
        </p:spPr>
        <p:txBody>
          <a:bodyPr wrap="square" rtlCol="0">
            <a:spAutoFit/>
          </a:bodyPr>
          <a:lstStyle/>
          <a:p>
            <a:r>
              <a:rPr lang="en-US" dirty="0" smtClean="0">
                <a:solidFill>
                  <a:srgbClr val="0070C0"/>
                </a:solidFill>
              </a:rPr>
              <a:t>1/K increase corresponds to K decreasing from 100 as you move left to right</a:t>
            </a:r>
            <a:endParaRPr lang="en-US" dirty="0">
              <a:solidFill>
                <a:srgbClr val="0070C0"/>
              </a:solidFill>
            </a:endParaRPr>
          </a:p>
        </p:txBody>
      </p:sp>
      <p:cxnSp>
        <p:nvCxnSpPr>
          <p:cNvPr id="9" name="Straight Arrow Connector 8"/>
          <p:cNvCxnSpPr>
            <a:stCxn id="6" idx="0"/>
          </p:cNvCxnSpPr>
          <p:nvPr/>
        </p:nvCxnSpPr>
        <p:spPr>
          <a:xfrm flipH="1" flipV="1">
            <a:off x="3797300" y="5459291"/>
            <a:ext cx="3517900" cy="44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536700" y="2063844"/>
            <a:ext cx="762000" cy="2025556"/>
          </a:xfrm>
          <a:prstGeom prst="round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9300" y="2063844"/>
            <a:ext cx="1358900" cy="2901855"/>
          </a:xfrm>
          <a:prstGeom prst="round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0700" y="5794446"/>
            <a:ext cx="1587500" cy="369332"/>
          </a:xfrm>
          <a:prstGeom prst="rect">
            <a:avLst/>
          </a:prstGeom>
          <a:solidFill>
            <a:schemeClr val="accent2">
              <a:lumMod val="40000"/>
              <a:lumOff val="60000"/>
            </a:schemeClr>
          </a:solidFill>
        </p:spPr>
        <p:txBody>
          <a:bodyPr wrap="square" rtlCol="0">
            <a:spAutoFit/>
          </a:bodyPr>
          <a:lstStyle/>
          <a:p>
            <a:pPr algn="ctr"/>
            <a:r>
              <a:rPr lang="en-US" dirty="0" smtClean="0"/>
              <a:t>High Bias</a:t>
            </a:r>
            <a:endParaRPr lang="en-US" dirty="0"/>
          </a:p>
        </p:txBody>
      </p:sp>
      <p:sp>
        <p:nvSpPr>
          <p:cNvPr id="13" name="TextBox 12"/>
          <p:cNvSpPr txBox="1"/>
          <p:nvPr/>
        </p:nvSpPr>
        <p:spPr>
          <a:xfrm>
            <a:off x="7061200" y="786983"/>
            <a:ext cx="1587500" cy="369332"/>
          </a:xfrm>
          <a:prstGeom prst="rect">
            <a:avLst/>
          </a:prstGeom>
          <a:solidFill>
            <a:srgbClr val="FFC000">
              <a:alpha val="36000"/>
            </a:srgbClr>
          </a:solidFill>
        </p:spPr>
        <p:txBody>
          <a:bodyPr wrap="square" rtlCol="0">
            <a:spAutoFit/>
          </a:bodyPr>
          <a:lstStyle/>
          <a:p>
            <a:pPr algn="ctr"/>
            <a:r>
              <a:rPr lang="en-US" dirty="0" smtClean="0"/>
              <a:t>High Variance</a:t>
            </a:r>
            <a:endParaRPr lang="en-US" dirty="0"/>
          </a:p>
        </p:txBody>
      </p:sp>
      <p:cxnSp>
        <p:nvCxnSpPr>
          <p:cNvPr id="15" name="Straight Arrow Connector 14"/>
          <p:cNvCxnSpPr>
            <a:stCxn id="12" idx="0"/>
          </p:cNvCxnSpPr>
          <p:nvPr/>
        </p:nvCxnSpPr>
        <p:spPr>
          <a:xfrm flipV="1">
            <a:off x="1314450" y="3514772"/>
            <a:ext cx="425450" cy="227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flipH="1">
            <a:off x="5334000" y="1156315"/>
            <a:ext cx="2520950" cy="168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8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Classifier is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stretch>
            <a:fillRect/>
          </a:stretch>
        </p:blipFill>
        <p:spPr>
          <a:xfrm>
            <a:off x="4470399" y="1737360"/>
            <a:ext cx="5572097" cy="2288540"/>
          </a:xfrm>
          <a:prstGeom prst="rect">
            <a:avLst/>
          </a:prstGeom>
        </p:spPr>
      </p:pic>
      <p:pic>
        <p:nvPicPr>
          <p:cNvPr id="6" name="Picture 5"/>
          <p:cNvPicPr>
            <a:picLocks noChangeAspect="1"/>
          </p:cNvPicPr>
          <p:nvPr/>
        </p:nvPicPr>
        <p:blipFill>
          <a:blip r:embed="rId4"/>
          <a:stretch>
            <a:fillRect/>
          </a:stretch>
        </p:blipFill>
        <p:spPr>
          <a:xfrm>
            <a:off x="4470399" y="4025900"/>
            <a:ext cx="5676901" cy="2317788"/>
          </a:xfrm>
          <a:prstGeom prst="rect">
            <a:avLst/>
          </a:prstGeom>
        </p:spPr>
      </p:pic>
      <p:sp>
        <p:nvSpPr>
          <p:cNvPr id="7" name="TextBox 6"/>
          <p:cNvSpPr txBox="1"/>
          <p:nvPr/>
        </p:nvSpPr>
        <p:spPr>
          <a:xfrm>
            <a:off x="1333500" y="2628901"/>
            <a:ext cx="2654300" cy="923330"/>
          </a:xfrm>
          <a:prstGeom prst="rect">
            <a:avLst/>
          </a:prstGeom>
          <a:noFill/>
        </p:spPr>
        <p:txBody>
          <a:bodyPr wrap="square" rtlCol="0">
            <a:spAutoFit/>
          </a:bodyPr>
          <a:lstStyle/>
          <a:p>
            <a:r>
              <a:rPr lang="en-US" b="1" dirty="0" smtClean="0">
                <a:solidFill>
                  <a:srgbClr val="0070C0"/>
                </a:solidFill>
              </a:rPr>
              <a:t>Answer</a:t>
            </a:r>
          </a:p>
          <a:p>
            <a:endParaRPr lang="en-US" dirty="0"/>
          </a:p>
          <a:p>
            <a:r>
              <a:rPr lang="en-US" dirty="0" smtClean="0">
                <a:solidFill>
                  <a:schemeClr val="accent2"/>
                </a:solidFill>
              </a:rPr>
              <a:t>It depends on the data !</a:t>
            </a:r>
            <a:endParaRPr lang="en-US" dirty="0">
              <a:solidFill>
                <a:schemeClr val="accent2"/>
              </a:solidFill>
            </a:endParaRPr>
          </a:p>
        </p:txBody>
      </p:sp>
    </p:spTree>
    <p:extLst>
      <p:ext uri="{BB962C8B-B14F-4D97-AF65-F5344CB8AC3E}">
        <p14:creationId xmlns:p14="http://schemas.microsoft.com/office/powerpoint/2010/main" val="1009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097280" y="2032001"/>
            <a:ext cx="8173720" cy="646331"/>
          </a:xfrm>
          <a:prstGeom prst="rect">
            <a:avLst/>
          </a:prstGeom>
          <a:noFill/>
        </p:spPr>
        <p:txBody>
          <a:bodyPr wrap="square" rtlCol="0">
            <a:spAutoFit/>
          </a:bodyPr>
          <a:lstStyle/>
          <a:p>
            <a:r>
              <a:rPr lang="en-US" b="1" dirty="0" smtClean="0">
                <a:solidFill>
                  <a:srgbClr val="0070C0"/>
                </a:solidFill>
              </a:rPr>
              <a:t>What is a Confusion Matrix?</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680" y="1919032"/>
            <a:ext cx="5461000" cy="4368800"/>
          </a:xfrm>
          <a:prstGeom prst="rect">
            <a:avLst/>
          </a:prstGeom>
        </p:spPr>
      </p:pic>
      <p:sp>
        <p:nvSpPr>
          <p:cNvPr id="10" name="TextBox 9"/>
          <p:cNvSpPr txBox="1"/>
          <p:nvPr/>
        </p:nvSpPr>
        <p:spPr>
          <a:xfrm>
            <a:off x="1097280" y="2903103"/>
            <a:ext cx="3639820" cy="1754326"/>
          </a:xfrm>
          <a:prstGeom prst="rect">
            <a:avLst/>
          </a:prstGeom>
          <a:noFill/>
        </p:spPr>
        <p:txBody>
          <a:bodyPr wrap="square" rtlCol="0">
            <a:spAutoFit/>
          </a:bodyPr>
          <a:lstStyle/>
          <a:p>
            <a:endParaRPr lang="en-US" dirty="0"/>
          </a:p>
          <a:p>
            <a:r>
              <a:rPr lang="en-US" dirty="0" smtClean="0"/>
              <a:t>A</a:t>
            </a:r>
            <a:r>
              <a:rPr lang="en-US" dirty="0"/>
              <a:t> </a:t>
            </a:r>
            <a:r>
              <a:rPr lang="en-US" b="1" dirty="0"/>
              <a:t>confusion matrix</a:t>
            </a:r>
            <a:r>
              <a:rPr lang="en-US" dirty="0"/>
              <a:t> is a table that is often used to describe the performance of a classification model </a:t>
            </a:r>
            <a:r>
              <a:rPr lang="en-US" dirty="0" smtClean="0"/>
              <a:t>on </a:t>
            </a:r>
            <a:r>
              <a:rPr lang="en-US" dirty="0"/>
              <a:t>a set of test data for which the true values are </a:t>
            </a:r>
            <a:r>
              <a:rPr lang="en-US" dirty="0" smtClean="0"/>
              <a:t>known.</a:t>
            </a:r>
            <a:endParaRPr lang="en-US" dirty="0"/>
          </a:p>
        </p:txBody>
      </p:sp>
      <p:sp>
        <p:nvSpPr>
          <p:cNvPr id="6" name="Rectangle 5"/>
          <p:cNvSpPr/>
          <p:nvPr/>
        </p:nvSpPr>
        <p:spPr>
          <a:xfrm>
            <a:off x="6126480" y="2329636"/>
            <a:ext cx="3893820" cy="3154710"/>
          </a:xfrm>
          <a:prstGeom prst="rect">
            <a:avLst/>
          </a:prstGeom>
          <a:noFill/>
        </p:spPr>
        <p:txBody>
          <a:bodyPr wrap="square" lIns="91440" tIns="45720" rIns="91440" bIns="45720">
            <a:spAutoFit/>
          </a:bodyPr>
          <a:lstStyle/>
          <a:p>
            <a:pPr algn="ctr"/>
            <a:r>
              <a:rPr lang="en-US" sz="19900" b="1" cap="none" spc="0" dirty="0" smtClean="0">
                <a:ln w="12700">
                  <a:solidFill>
                    <a:schemeClr val="accent1"/>
                  </a:solidFill>
                  <a:prstDash val="solid"/>
                </a:ln>
                <a:solidFill>
                  <a:schemeClr val="accent2"/>
                </a:solidFill>
                <a:effectLst>
                  <a:outerShdw dist="38100" dir="2640000" algn="bl" rotWithShape="0">
                    <a:schemeClr val="accent1"/>
                  </a:outerShdw>
                </a:effectLst>
              </a:rPr>
              <a:t>X</a:t>
            </a:r>
            <a:endParaRPr lang="en-US" sz="19900" b="1" cap="none" spc="0" dirty="0">
              <a:ln w="12700">
                <a:solidFill>
                  <a:schemeClr val="accent1"/>
                </a:solidFill>
                <a:prstDash val="solid"/>
              </a:ln>
              <a:solidFill>
                <a:schemeClr val="accent2"/>
              </a:solidFill>
              <a:effectLst>
                <a:outerShdw dist="38100" dir="2640000" algn="bl" rotWithShape="0">
                  <a:schemeClr val="accent1"/>
                </a:outerShdw>
              </a:effectLst>
            </a:endParaRPr>
          </a:p>
        </p:txBody>
      </p:sp>
    </p:spTree>
    <p:extLst>
      <p:ext uri="{BB962C8B-B14F-4D97-AF65-F5344CB8AC3E}">
        <p14:creationId xmlns:p14="http://schemas.microsoft.com/office/powerpoint/2010/main" val="13751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Familiarize yourself with R and </a:t>
            </a:r>
            <a:r>
              <a:rPr lang="en-US" b="1" dirty="0" err="1" smtClean="0">
                <a:solidFill>
                  <a:schemeClr val="bg2">
                    <a:lumMod val="25000"/>
                  </a:schemeClr>
                </a:solidFill>
                <a:latin typeface="Apple Chancery" charset="0"/>
                <a:ea typeface="Apple Chancery" charset="0"/>
                <a:cs typeface="Apple Chancery" charset="0"/>
              </a:rPr>
              <a:t>RStudio</a:t>
            </a:r>
            <a:r>
              <a:rPr lang="en-US" b="1" dirty="0" smtClean="0">
                <a:solidFill>
                  <a:schemeClr val="bg2">
                    <a:lumMod val="25000"/>
                  </a:schemeClr>
                </a:solidFill>
                <a:latin typeface="Apple Chancery" charset="0"/>
                <a:ea typeface="Apple Chancery" charset="0"/>
                <a:cs typeface="Apple Chancery" charset="0"/>
              </a:rPr>
              <a:t> IDE</a:t>
            </a:r>
            <a:endParaRPr lang="en-US" b="1" dirty="0">
              <a:solidFill>
                <a:schemeClr val="bg2">
                  <a:lumMod val="25000"/>
                </a:schemeClr>
              </a:solidFill>
              <a:latin typeface="Apple Chancery" charset="0"/>
              <a:ea typeface="Apple Chancery" charset="0"/>
              <a:cs typeface="Apple Chancery"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4050389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855980" y="1958626"/>
            <a:ext cx="6306892" cy="2029174"/>
          </a:xfrm>
          <a:prstGeom prst="rect">
            <a:avLst/>
          </a:prstGeom>
        </p:spPr>
      </p:pic>
      <p:cxnSp>
        <p:nvCxnSpPr>
          <p:cNvPr id="9" name="Straight Arrow Connector 8"/>
          <p:cNvCxnSpPr>
            <a:stCxn id="11" idx="0"/>
          </p:cNvCxnSpPr>
          <p:nvPr/>
        </p:nvCxnSpPr>
        <p:spPr>
          <a:xfrm flipV="1">
            <a:off x="2990850" y="3771900"/>
            <a:ext cx="1022350" cy="118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5400" y="4961192"/>
            <a:ext cx="3390900" cy="923330"/>
          </a:xfrm>
          <a:prstGeom prst="rect">
            <a:avLst/>
          </a:prstGeom>
          <a:noFill/>
          <a:ln>
            <a:solidFill>
              <a:schemeClr val="accent2"/>
            </a:solidFill>
          </a:ln>
        </p:spPr>
        <p:txBody>
          <a:bodyPr wrap="square" rtlCol="0">
            <a:spAutoFit/>
          </a:bodyPr>
          <a:lstStyle/>
          <a:p>
            <a:r>
              <a:rPr lang="en-US" i="1" dirty="0" smtClean="0">
                <a:solidFill>
                  <a:srgbClr val="00B050"/>
                </a:solidFill>
              </a:rPr>
              <a:t>Remember this from LDA discussion? </a:t>
            </a:r>
          </a:p>
          <a:p>
            <a:r>
              <a:rPr lang="en-US" i="1" dirty="0" smtClean="0">
                <a:solidFill>
                  <a:srgbClr val="00B050"/>
                </a:solidFill>
              </a:rPr>
              <a:t>97.2% Accuracy </a:t>
            </a:r>
            <a:r>
              <a:rPr lang="mr-IN" i="1" dirty="0" smtClean="0">
                <a:solidFill>
                  <a:srgbClr val="00B050"/>
                </a:solidFill>
              </a:rPr>
              <a:t>–</a:t>
            </a:r>
            <a:r>
              <a:rPr lang="en-US" i="1" dirty="0" smtClean="0">
                <a:solidFill>
                  <a:srgbClr val="00B050"/>
                </a:solidFill>
              </a:rPr>
              <a:t> not bad huh!!</a:t>
            </a:r>
            <a:endParaRPr lang="en-US" i="1" dirty="0">
              <a:solidFill>
                <a:srgbClr val="00B050"/>
              </a:solidFill>
            </a:endParaRPr>
          </a:p>
        </p:txBody>
      </p:sp>
      <p:sp>
        <p:nvSpPr>
          <p:cNvPr id="15" name="TextBox 14"/>
          <p:cNvSpPr txBox="1"/>
          <p:nvPr/>
        </p:nvSpPr>
        <p:spPr>
          <a:xfrm>
            <a:off x="7607300" y="2141140"/>
            <a:ext cx="2887980" cy="3693319"/>
          </a:xfrm>
          <a:prstGeom prst="rect">
            <a:avLst/>
          </a:prstGeom>
          <a:noFill/>
          <a:ln>
            <a:solidFill>
              <a:schemeClr val="accent2"/>
            </a:solidFill>
          </a:ln>
        </p:spPr>
        <p:txBody>
          <a:bodyPr wrap="square" rtlCol="0">
            <a:spAutoFit/>
          </a:bodyPr>
          <a:lstStyle/>
          <a:p>
            <a:r>
              <a:rPr lang="en-US" b="1" dirty="0" smtClean="0">
                <a:solidFill>
                  <a:srgbClr val="0070C0"/>
                </a:solidFill>
              </a:rPr>
              <a:t>Why do we need this?</a:t>
            </a:r>
          </a:p>
          <a:p>
            <a:endParaRPr lang="en-US" dirty="0"/>
          </a:p>
          <a:p>
            <a:pPr marL="342900" indent="-342900">
              <a:buFont typeface="Courier New" charset="0"/>
              <a:buChar char="o"/>
            </a:pPr>
            <a:r>
              <a:rPr lang="en-US" dirty="0" smtClean="0"/>
              <a:t>Is Classification Accuracy alone a good measure ?</a:t>
            </a:r>
          </a:p>
          <a:p>
            <a:pPr marL="342900" indent="-342900">
              <a:buFont typeface="Courier New" charset="0"/>
              <a:buChar char="o"/>
            </a:pPr>
            <a:endParaRPr lang="en-US" dirty="0" smtClean="0"/>
          </a:p>
          <a:p>
            <a:pPr marL="342900" indent="-342900">
              <a:buFont typeface="Courier New" charset="0"/>
              <a:buChar char="o"/>
            </a:pPr>
            <a:r>
              <a:rPr lang="en-US" dirty="0" smtClean="0"/>
              <a:t>What if there are unequal observations in two classes ?</a:t>
            </a:r>
          </a:p>
          <a:p>
            <a:pPr marL="342900" indent="-342900">
              <a:buFont typeface="Courier New" charset="0"/>
              <a:buChar char="o"/>
            </a:pPr>
            <a:endParaRPr lang="en-US" dirty="0" smtClean="0"/>
          </a:p>
          <a:p>
            <a:pPr marL="342900" indent="-342900">
              <a:buFont typeface="Courier New" charset="0"/>
              <a:buChar char="o"/>
            </a:pPr>
            <a:r>
              <a:rPr lang="en-US" dirty="0" smtClean="0"/>
              <a:t>What are the types of Errors the model is making ?</a:t>
            </a:r>
          </a:p>
          <a:p>
            <a:endParaRPr lang="en-US" dirty="0"/>
          </a:p>
        </p:txBody>
      </p:sp>
      <p:sp>
        <p:nvSpPr>
          <p:cNvPr id="17" name="Oval 16"/>
          <p:cNvSpPr/>
          <p:nvPr/>
        </p:nvSpPr>
        <p:spPr>
          <a:xfrm>
            <a:off x="4013200" y="2794000"/>
            <a:ext cx="977900" cy="270469"/>
          </a:xfrm>
          <a:prstGeom prst="ellipse">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991100" y="3120430"/>
            <a:ext cx="723900" cy="295870"/>
          </a:xfrm>
          <a:prstGeom prst="ellipse">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65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accent2"/>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build="allAtOnce"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780" y="1919032"/>
            <a:ext cx="9486900" cy="4330700"/>
          </a:xfrm>
          <a:prstGeom prst="rect">
            <a:avLst/>
          </a:prstGeom>
        </p:spPr>
      </p:pic>
    </p:spTree>
    <p:extLst>
      <p:ext uri="{BB962C8B-B14F-4D97-AF65-F5344CB8AC3E}">
        <p14:creationId xmlns:p14="http://schemas.microsoft.com/office/powerpoint/2010/main" val="2927335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857531"/>
            <a:ext cx="4330700" cy="4330700"/>
          </a:xfrm>
          <a:prstGeom prst="rect">
            <a:avLst/>
          </a:prstGeom>
        </p:spPr>
      </p:pic>
      <p:sp>
        <p:nvSpPr>
          <p:cNvPr id="8" name="Title 1"/>
          <p:cNvSpPr>
            <a:spLocks noGrp="1"/>
          </p:cNvSpPr>
          <p:nvPr>
            <p:ph type="title"/>
          </p:nvPr>
        </p:nvSpPr>
        <p:spPr>
          <a:xfrm>
            <a:off x="1097280" y="286603"/>
            <a:ext cx="10058400" cy="1450757"/>
          </a:xfrm>
        </p:spPr>
        <p:txBody>
          <a:bodyPr/>
          <a:lstStyle/>
          <a:p>
            <a:r>
              <a:rPr lang="en-US" dirty="0" smtClean="0"/>
              <a:t>Classification</a:t>
            </a:r>
            <a:endParaRPr lang="en-US" dirty="0"/>
          </a:p>
        </p:txBody>
      </p:sp>
    </p:spTree>
    <p:extLst>
      <p:ext uri="{BB962C8B-B14F-4D97-AF65-F5344CB8AC3E}">
        <p14:creationId xmlns:p14="http://schemas.microsoft.com/office/powerpoint/2010/main" val="20156334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a:t>
            </a:r>
            <a:r>
              <a:rPr lang="en-US" b="1" dirty="0" err="1" smtClean="0">
                <a:solidFill>
                  <a:schemeClr val="bg2">
                    <a:lumMod val="25000"/>
                  </a:schemeClr>
                </a:solidFill>
                <a:latin typeface="Apple Chancery" charset="0"/>
                <a:ea typeface="Apple Chancery" charset="0"/>
                <a:cs typeface="Apple Chancery" charset="0"/>
              </a:rPr>
              <a:t>Git</a:t>
            </a:r>
            <a:r>
              <a:rPr lang="en-US" b="1" dirty="0" smtClean="0">
                <a:solidFill>
                  <a:schemeClr val="bg2">
                    <a:lumMod val="25000"/>
                  </a:schemeClr>
                </a:solidFill>
                <a:latin typeface="Apple Chancery" charset="0"/>
                <a:ea typeface="Apple Chancery" charset="0"/>
                <a:cs typeface="Apple Chancery" charset="0"/>
              </a:rPr>
              <a:t> / GitHub Tutorial</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R Programming</a:t>
            </a:r>
            <a:endParaRPr lang="en-US" b="1" dirty="0">
              <a:solidFill>
                <a:schemeClr val="bg2">
                  <a:lumMod val="25000"/>
                </a:schemeClr>
              </a:solidFill>
              <a:latin typeface="Apple Chancery" charset="0"/>
              <a:ea typeface="Apple Chancery" charset="0"/>
              <a:cs typeface="Apple Chancery"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759853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482561" y="2354208"/>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1: </a:t>
            </a:r>
            <a:r>
              <a:rPr lang="en-US" b="1" dirty="0" smtClean="0">
                <a:solidFill>
                  <a:srgbClr val="002060"/>
                </a:solidFill>
                <a:latin typeface="Apple Chancery" charset="0"/>
                <a:ea typeface="Apple Chancery" charset="0"/>
                <a:cs typeface="Apple Chancery" charset="0"/>
              </a:rPr>
              <a:t>Introduction</a:t>
            </a:r>
          </a:p>
          <a:p>
            <a:pPr algn="ctr"/>
            <a:r>
              <a:rPr lang="en-US" b="1" dirty="0" smtClean="0">
                <a:solidFill>
                  <a:schemeClr val="bg2">
                    <a:lumMod val="25000"/>
                  </a:schemeClr>
                </a:solidFill>
                <a:latin typeface="Apple Chancery" charset="0"/>
                <a:ea typeface="Apple Chancery" charset="0"/>
                <a:cs typeface="Apple Chancery" charset="0"/>
              </a:rPr>
              <a:t>Read Chapter 2: </a:t>
            </a:r>
            <a:r>
              <a:rPr lang="en-US" b="1" dirty="0" smtClean="0">
                <a:solidFill>
                  <a:srgbClr val="002060"/>
                </a:solidFill>
                <a:latin typeface="Apple Chancery" charset="0"/>
                <a:ea typeface="Apple Chancery" charset="0"/>
                <a:cs typeface="Apple Chancery" charset="0"/>
              </a:rPr>
              <a:t>Statistical Learning</a:t>
            </a:r>
            <a:endParaRPr lang="en-US" b="1" dirty="0">
              <a:solidFill>
                <a:srgbClr val="002060"/>
              </a:solidFill>
              <a:latin typeface="Apple Chancery" charset="0"/>
              <a:ea typeface="Apple Chancery" charset="0"/>
              <a:cs typeface="Apple Chancery" charset="0"/>
            </a:endParaRPr>
          </a:p>
        </p:txBody>
      </p:sp>
      <p:sp>
        <p:nvSpPr>
          <p:cNvPr id="6" name="Rounded Rectangle 5"/>
          <p:cNvSpPr/>
          <p:nvPr/>
        </p:nvSpPr>
        <p:spPr>
          <a:xfrm>
            <a:off x="1482561" y="4424617"/>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Read Chapter </a:t>
            </a:r>
            <a:r>
              <a:rPr lang="en-US" b="1" dirty="0" smtClean="0">
                <a:solidFill>
                  <a:schemeClr val="bg2">
                    <a:lumMod val="25000"/>
                  </a:schemeClr>
                </a:solidFill>
                <a:latin typeface="Apple Chancery" charset="0"/>
                <a:ea typeface="Apple Chancery" charset="0"/>
                <a:cs typeface="Apple Chancery" charset="0"/>
              </a:rPr>
              <a:t>3: </a:t>
            </a:r>
            <a:r>
              <a:rPr lang="en-US" b="1" dirty="0" smtClean="0">
                <a:solidFill>
                  <a:srgbClr val="002060"/>
                </a:solidFill>
                <a:latin typeface="Apple Chancery" charset="0"/>
                <a:ea typeface="Apple Chancery" charset="0"/>
                <a:cs typeface="Apple Chancery" charset="0"/>
              </a:rPr>
              <a:t>Linear Regression</a:t>
            </a:r>
            <a:endParaRPr lang="en-US" b="1" dirty="0">
              <a:solidFill>
                <a:srgbClr val="002060"/>
              </a:solidFill>
              <a:latin typeface="Apple Chancery" charset="0"/>
              <a:ea typeface="Apple Chancery" charset="0"/>
              <a:cs typeface="Apple Chancery" charset="0"/>
            </a:endParaRPr>
          </a:p>
          <a:p>
            <a:pPr algn="ctr"/>
            <a:r>
              <a:rPr lang="en-US" b="1" dirty="0">
                <a:solidFill>
                  <a:schemeClr val="bg2">
                    <a:lumMod val="25000"/>
                  </a:schemeClr>
                </a:solidFill>
                <a:latin typeface="Apple Chancery" charset="0"/>
                <a:ea typeface="Apple Chancery" charset="0"/>
                <a:cs typeface="Apple Chancery" charset="0"/>
              </a:rPr>
              <a:t>Read Chapter </a:t>
            </a:r>
            <a:r>
              <a:rPr lang="en-US" b="1" dirty="0" smtClean="0">
                <a:solidFill>
                  <a:schemeClr val="bg2">
                    <a:lumMod val="25000"/>
                  </a:schemeClr>
                </a:solidFill>
                <a:latin typeface="Apple Chancery" charset="0"/>
                <a:ea typeface="Apple Chancery" charset="0"/>
                <a:cs typeface="Apple Chancery" charset="0"/>
              </a:rPr>
              <a:t>4: </a:t>
            </a:r>
            <a:r>
              <a:rPr lang="en-US" b="1" dirty="0" smtClean="0">
                <a:solidFill>
                  <a:srgbClr val="002060"/>
                </a:solidFill>
                <a:latin typeface="Apple Chancery" charset="0"/>
                <a:ea typeface="Apple Chancery" charset="0"/>
                <a:cs typeface="Apple Chancery" charset="0"/>
              </a:rPr>
              <a:t>Classification</a:t>
            </a:r>
            <a:endParaRPr lang="en-US" b="1" dirty="0">
              <a:solidFill>
                <a:srgbClr val="002060"/>
              </a:solidFill>
              <a:latin typeface="Apple Chancery" charset="0"/>
              <a:ea typeface="Apple Chancery" charset="0"/>
              <a:cs typeface="Apple Chancery" charset="0"/>
            </a:endParaRP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
        <p:nvSpPr>
          <p:cNvPr id="7" name="Slide Number Placeholder 6"/>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921790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259539" y="3063160"/>
            <a:ext cx="4014989" cy="996084"/>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Create &amp; Submit  by Wednesday </a:t>
            </a:r>
            <a:r>
              <a:rPr lang="en-US" b="1" dirty="0" smtClean="0">
                <a:solidFill>
                  <a:schemeClr val="accent2">
                    <a:lumMod val="75000"/>
                  </a:schemeClr>
                </a:solidFill>
                <a:latin typeface="Apple Chancery" charset="0"/>
                <a:ea typeface="Apple Chancery" charset="0"/>
                <a:cs typeface="Apple Chancery" charset="0"/>
              </a:rPr>
              <a:t>Aspirational Resume</a:t>
            </a:r>
            <a:endParaRPr lang="en-US" b="1" dirty="0">
              <a:solidFill>
                <a:schemeClr val="accent2">
                  <a:lumMod val="75000"/>
                </a:schemeClr>
              </a:solidFill>
              <a:latin typeface="Apple Chancery" charset="0"/>
              <a:ea typeface="Apple Chancery" charset="0"/>
              <a:cs typeface="Apple Chancery" charset="0"/>
            </a:endParaRPr>
          </a:p>
        </p:txBody>
      </p:sp>
      <p:sp>
        <p:nvSpPr>
          <p:cNvPr id="3" name="TextBox 2"/>
          <p:cNvSpPr txBox="1"/>
          <p:nvPr/>
        </p:nvSpPr>
        <p:spPr>
          <a:xfrm>
            <a:off x="6037271" y="2289529"/>
            <a:ext cx="5118409" cy="646331"/>
          </a:xfrm>
          <a:prstGeom prst="rect">
            <a:avLst/>
          </a:prstGeom>
          <a:solidFill>
            <a:srgbClr val="00B0F0">
              <a:alpha val="43000"/>
            </a:srgbClr>
          </a:solidFill>
          <a:ln w="25400">
            <a:solidFill>
              <a:schemeClr val="tx1"/>
            </a:solidFill>
          </a:ln>
        </p:spPr>
        <p:txBody>
          <a:bodyPr wrap="square" rtlCol="0">
            <a:spAutoFit/>
          </a:bodyPr>
          <a:lstStyle/>
          <a:p>
            <a:pPr algn="ctr"/>
            <a:r>
              <a:rPr lang="en-US" b="1" dirty="0" smtClean="0"/>
              <a:t>What do you want your Resume to contain in 3 months ?</a:t>
            </a:r>
            <a:endParaRPr lang="en-US" b="1" dirty="0"/>
          </a:p>
        </p:txBody>
      </p:sp>
      <p:sp>
        <p:nvSpPr>
          <p:cNvPr id="6" name="TextBox 5"/>
          <p:cNvSpPr txBox="1"/>
          <p:nvPr/>
        </p:nvSpPr>
        <p:spPr>
          <a:xfrm>
            <a:off x="6037270" y="2935860"/>
            <a:ext cx="5118409" cy="2246769"/>
          </a:xfrm>
          <a:prstGeom prst="rect">
            <a:avLst/>
          </a:prstGeom>
          <a:solidFill>
            <a:srgbClr val="FFC000">
              <a:alpha val="36000"/>
            </a:srgbClr>
          </a:solidFill>
          <a:ln w="25400">
            <a:solidFill>
              <a:schemeClr val="tx1"/>
            </a:solidFill>
          </a:ln>
        </p:spPr>
        <p:txBody>
          <a:bodyPr wrap="square" rtlCol="0">
            <a:spAutoFit/>
          </a:bodyPr>
          <a:lstStyle/>
          <a:p>
            <a:pPr marL="285750" indent="-285750">
              <a:lnSpc>
                <a:spcPct val="200000"/>
              </a:lnSpc>
              <a:buFont typeface="Arial" charset="0"/>
              <a:buChar char="•"/>
            </a:pPr>
            <a:r>
              <a:rPr lang="en-US" sz="1400" dirty="0" smtClean="0">
                <a:latin typeface="American Typewriter" charset="0"/>
                <a:ea typeface="American Typewriter" charset="0"/>
                <a:cs typeface="American Typewriter" charset="0"/>
              </a:rPr>
              <a:t>Two pages </a:t>
            </a:r>
            <a:r>
              <a:rPr lang="en-US" sz="1400" dirty="0">
                <a:latin typeface="American Typewriter" charset="0"/>
                <a:ea typeface="American Typewriter" charset="0"/>
                <a:cs typeface="American Typewriter" charset="0"/>
              </a:rPr>
              <a:t>m</a:t>
            </a:r>
            <a:r>
              <a:rPr lang="en-US" sz="1400" dirty="0" smtClean="0">
                <a:latin typeface="American Typewriter" charset="0"/>
                <a:ea typeface="American Typewriter" charset="0"/>
                <a:cs typeface="American Typewriter" charset="0"/>
              </a:rPr>
              <a:t>aximum</a:t>
            </a:r>
          </a:p>
          <a:p>
            <a:pPr marL="285750" indent="-285750">
              <a:lnSpc>
                <a:spcPct val="200000"/>
              </a:lnSpc>
              <a:buFont typeface="Arial" charset="0"/>
              <a:buChar char="•"/>
            </a:pPr>
            <a:r>
              <a:rPr lang="en-US" sz="1400" dirty="0" smtClean="0">
                <a:latin typeface="American Typewriter" charset="0"/>
                <a:ea typeface="American Typewriter" charset="0"/>
                <a:cs typeface="American Typewriter" charset="0"/>
              </a:rPr>
              <a:t>List 3 projects or jobs</a:t>
            </a:r>
          </a:p>
          <a:p>
            <a:pPr marL="285750" indent="-285750">
              <a:lnSpc>
                <a:spcPct val="200000"/>
              </a:lnSpc>
              <a:buFont typeface="Arial" charset="0"/>
              <a:buChar char="•"/>
            </a:pPr>
            <a:r>
              <a:rPr lang="en-US" sz="1400" dirty="0" smtClean="0">
                <a:latin typeface="American Typewriter" charset="0"/>
                <a:ea typeface="American Typewriter" charset="0"/>
                <a:cs typeface="American Typewriter" charset="0"/>
              </a:rPr>
              <a:t>Explain the problem</a:t>
            </a:r>
          </a:p>
          <a:p>
            <a:pPr marL="285750" indent="-285750">
              <a:lnSpc>
                <a:spcPct val="200000"/>
              </a:lnSpc>
              <a:buFont typeface="Arial" charset="0"/>
              <a:buChar char="•"/>
            </a:pPr>
            <a:r>
              <a:rPr lang="en-US" sz="1400" dirty="0" smtClean="0">
                <a:latin typeface="American Typewriter" charset="0"/>
                <a:ea typeface="American Typewriter" charset="0"/>
                <a:cs typeface="American Typewriter" charset="0"/>
              </a:rPr>
              <a:t>Describe mathematical or statistical </a:t>
            </a:r>
            <a:r>
              <a:rPr lang="en-US" sz="1400" dirty="0">
                <a:latin typeface="American Typewriter" charset="0"/>
                <a:ea typeface="American Typewriter" charset="0"/>
                <a:cs typeface="American Typewriter" charset="0"/>
              </a:rPr>
              <a:t>t</a:t>
            </a:r>
            <a:r>
              <a:rPr lang="en-US" sz="1400" dirty="0" smtClean="0">
                <a:latin typeface="American Typewriter" charset="0"/>
                <a:ea typeface="American Typewriter" charset="0"/>
                <a:cs typeface="American Typewriter" charset="0"/>
              </a:rPr>
              <a:t>echniques </a:t>
            </a:r>
            <a:r>
              <a:rPr lang="en-US" sz="1400" dirty="0">
                <a:latin typeface="American Typewriter" charset="0"/>
                <a:ea typeface="American Typewriter" charset="0"/>
                <a:cs typeface="American Typewriter" charset="0"/>
              </a:rPr>
              <a:t>u</a:t>
            </a:r>
            <a:r>
              <a:rPr lang="en-US" sz="1400" dirty="0" smtClean="0">
                <a:latin typeface="American Typewriter" charset="0"/>
                <a:ea typeface="American Typewriter" charset="0"/>
                <a:cs typeface="American Typewriter" charset="0"/>
              </a:rPr>
              <a:t>sed</a:t>
            </a:r>
          </a:p>
          <a:p>
            <a:pPr marL="285750" indent="-285750">
              <a:lnSpc>
                <a:spcPct val="200000"/>
              </a:lnSpc>
              <a:buFont typeface="Arial" charset="0"/>
              <a:buChar char="•"/>
            </a:pPr>
            <a:r>
              <a:rPr lang="en-US" sz="1400" dirty="0" smtClean="0">
                <a:latin typeface="American Typewriter" charset="0"/>
                <a:ea typeface="American Typewriter" charset="0"/>
                <a:cs typeface="American Typewriter" charset="0"/>
              </a:rPr>
              <a:t>Specific Metric you Improved</a:t>
            </a:r>
          </a:p>
        </p:txBody>
      </p:sp>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386949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71207" y="22451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Tuesday Submit</a:t>
            </a:r>
          </a:p>
          <a:p>
            <a:pPr algn="ctr"/>
            <a:endParaRPr lang="en-US" b="1" dirty="0" smtClean="0">
              <a:solidFill>
                <a:schemeClr val="bg2">
                  <a:lumMod val="25000"/>
                </a:schemeClr>
              </a:solidFill>
              <a:latin typeface="Apple Chancery" charset="0"/>
              <a:ea typeface="Apple Chancery" charset="0"/>
              <a:cs typeface="Apple Chancery" charset="0"/>
            </a:endParaRPr>
          </a:p>
          <a:p>
            <a:pPr marL="342900" indent="-3429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2 Industries hiring data scientists where you would like to work</a:t>
            </a:r>
          </a:p>
          <a:p>
            <a:pPr marL="342900" indent="-342900">
              <a:lnSpc>
                <a:spcPct val="150000"/>
              </a:lnSpc>
              <a:buFont typeface="+mj-lt"/>
              <a:buAutoNum type="arabicPeriod"/>
            </a:pPr>
            <a:endParaRPr lang="en-US" sz="1200" dirty="0" smtClean="0">
              <a:solidFill>
                <a:schemeClr val="bg2">
                  <a:lumMod val="25000"/>
                </a:schemeClr>
              </a:solidFill>
              <a:latin typeface="American Typewriter" charset="0"/>
              <a:ea typeface="American Typewriter" charset="0"/>
              <a:cs typeface="American Typewriter" charset="0"/>
            </a:endParaRPr>
          </a:p>
          <a:p>
            <a:pPr marL="342900" indent="-3429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2 Types of data science problems they solve</a:t>
            </a:r>
          </a:p>
          <a:p>
            <a:pPr marL="342900" indent="-342900">
              <a:lnSpc>
                <a:spcPct val="150000"/>
              </a:lnSpc>
              <a:buFont typeface="+mj-lt"/>
              <a:buAutoNum type="arabicPeriod"/>
            </a:pPr>
            <a:endParaRPr lang="en-US" sz="1200" dirty="0" smtClean="0">
              <a:solidFill>
                <a:schemeClr val="bg2">
                  <a:lumMod val="25000"/>
                </a:schemeClr>
              </a:solidFill>
              <a:latin typeface="American Typewriter" charset="0"/>
              <a:ea typeface="American Typewriter" charset="0"/>
              <a:cs typeface="American Typewriter" charset="0"/>
            </a:endParaRPr>
          </a:p>
          <a:p>
            <a:pPr marL="342900" indent="-3429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Identify the Algorithms typically used to solve those problems</a:t>
            </a:r>
            <a:endParaRPr lang="en-US" sz="1200" dirty="0">
              <a:solidFill>
                <a:schemeClr val="bg2">
                  <a:lumMod val="25000"/>
                </a:schemeClr>
              </a:solidFill>
              <a:latin typeface="American Typewriter" charset="0"/>
              <a:ea typeface="American Typewriter" charset="0"/>
              <a:cs typeface="American Typewriter" charset="0"/>
            </a:endParaRPr>
          </a:p>
        </p:txBody>
      </p:sp>
      <p:sp>
        <p:nvSpPr>
          <p:cNvPr id="6" name="Rounded Rectangle 5"/>
          <p:cNvSpPr/>
          <p:nvPr/>
        </p:nvSpPr>
        <p:spPr>
          <a:xfrm>
            <a:off x="6306758" y="22451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3 examples of data science problems in your personal/professional life.</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a:p>
            <a:pPr lvl="2">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For each give</a:t>
            </a:r>
          </a:p>
          <a:p>
            <a:pPr marL="1143000" lvl="2"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Relevant Question</a:t>
            </a:r>
          </a:p>
          <a:p>
            <a:pPr marL="1143000" lvl="2"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Hypothesis</a:t>
            </a:r>
          </a:p>
          <a:p>
            <a:pPr marL="1143000" lvl="2"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Data Source</a:t>
            </a:r>
          </a:p>
          <a:p>
            <a:pPr marL="1143000" lvl="2"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Algorithm</a:t>
            </a:r>
            <a:endParaRPr lang="en-US" sz="1200" dirty="0">
              <a:solidFill>
                <a:schemeClr val="bg2">
                  <a:lumMod val="25000"/>
                </a:schemeClr>
              </a:solidFill>
              <a:latin typeface="American Typewriter" charset="0"/>
              <a:ea typeface="American Typewriter" charset="0"/>
              <a:cs typeface="American Typewriter"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680809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vs Classification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6018" y="1919032"/>
            <a:ext cx="8402558" cy="4022725"/>
          </a:xfrm>
        </p:spPr>
      </p:pic>
    </p:spTree>
    <p:extLst>
      <p:ext uri="{BB962C8B-B14F-4D97-AF65-F5344CB8AC3E}">
        <p14:creationId xmlns:p14="http://schemas.microsoft.com/office/powerpoint/2010/main" val="1849508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 Types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3912" y="2280284"/>
            <a:ext cx="6808787" cy="3370105"/>
          </a:xfrm>
        </p:spPr>
      </p:pic>
    </p:spTree>
    <p:extLst>
      <p:ext uri="{BB962C8B-B14F-4D97-AF65-F5344CB8AC3E}">
        <p14:creationId xmlns:p14="http://schemas.microsoft.com/office/powerpoint/2010/main" val="1054149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3056</TotalTime>
  <Words>947</Words>
  <Application>Microsoft Macintosh PowerPoint</Application>
  <PresentationFormat>Widescreen</PresentationFormat>
  <Paragraphs>161</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American Typewriter</vt:lpstr>
      <vt:lpstr>Apple Chancery</vt:lpstr>
      <vt:lpstr>Calibri</vt:lpstr>
      <vt:lpstr>Calibri Light</vt:lpstr>
      <vt:lpstr>Courier New</vt:lpstr>
      <vt:lpstr>Mangal</vt:lpstr>
      <vt:lpstr>Arial</vt:lpstr>
      <vt:lpstr>Retrospect</vt:lpstr>
      <vt:lpstr>Introduction to ML-Classification</vt:lpstr>
      <vt:lpstr>Course Assignments</vt:lpstr>
      <vt:lpstr>Technical Assignment</vt:lpstr>
      <vt:lpstr>Programming Assignment</vt:lpstr>
      <vt:lpstr>Reading Assignment</vt:lpstr>
      <vt:lpstr>Writing Assignment</vt:lpstr>
      <vt:lpstr>Presentation Assignment</vt:lpstr>
      <vt:lpstr>Regression vs Classification</vt:lpstr>
      <vt:lpstr>Classification - Types</vt:lpstr>
      <vt:lpstr>Classification </vt:lpstr>
      <vt:lpstr>Classification – Real Life Examples</vt:lpstr>
      <vt:lpstr>Classification – Other Examples</vt:lpstr>
      <vt:lpstr>Classification – How?</vt:lpstr>
      <vt:lpstr>Logistic Regression- Binomial</vt:lpstr>
      <vt:lpstr>Logistic Regression vs Linear Regression</vt:lpstr>
      <vt:lpstr>Logistic Regression- Binomial</vt:lpstr>
      <vt:lpstr>Logistic Regression- Model</vt:lpstr>
      <vt:lpstr>Logistic Regression – Multiple Classes</vt:lpstr>
      <vt:lpstr>Linear Discriminant Analysis (LDA)</vt:lpstr>
      <vt:lpstr>Linear Discriminant Analysis (LDA)</vt:lpstr>
      <vt:lpstr>Linear Discriminant Analysis (LDA)</vt:lpstr>
      <vt:lpstr>Linear Discriminant Analysis (LDA)</vt:lpstr>
      <vt:lpstr>Quadratic Discriminant Analysis</vt:lpstr>
      <vt:lpstr>Quadratic Discriminant Analysis</vt:lpstr>
      <vt:lpstr>K – Nearest Neighbors (KNN)</vt:lpstr>
      <vt:lpstr>K – Nearest Neighbors (KNN)</vt:lpstr>
      <vt:lpstr>KNN – Bias vs Variance</vt:lpstr>
      <vt:lpstr>Which Classifier is better?</vt:lpstr>
      <vt:lpstr>Confusion Matrix</vt:lpstr>
      <vt:lpstr>Confusion Matrix</vt:lpstr>
      <vt:lpstr>Confusion Matrix</vt:lpstr>
      <vt:lpstr>Classification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Rohit Padebettu</dc:creator>
  <cp:lastModifiedBy>Rohit Padebettu</cp:lastModifiedBy>
  <cp:revision>65</cp:revision>
  <dcterms:created xsi:type="dcterms:W3CDTF">2017-05-14T13:41:10Z</dcterms:created>
  <dcterms:modified xsi:type="dcterms:W3CDTF">2017-07-09T12:49:18Z</dcterms:modified>
</cp:coreProperties>
</file>